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0" r:id="rId1"/>
    <p:sldMasterId id="2147483915" r:id="rId2"/>
    <p:sldMasterId id="2147483999" r:id="rId3"/>
  </p:sldMasterIdLst>
  <p:notesMasterIdLst>
    <p:notesMasterId r:id="rId19"/>
  </p:notesMasterIdLst>
  <p:sldIdLst>
    <p:sldId id="500" r:id="rId4"/>
    <p:sldId id="262" r:id="rId5"/>
    <p:sldId id="501" r:id="rId6"/>
    <p:sldId id="502" r:id="rId7"/>
    <p:sldId id="503" r:id="rId8"/>
    <p:sldId id="516" r:id="rId9"/>
    <p:sldId id="515" r:id="rId10"/>
    <p:sldId id="517" r:id="rId11"/>
    <p:sldId id="509" r:id="rId12"/>
    <p:sldId id="510" r:id="rId13"/>
    <p:sldId id="511" r:id="rId14"/>
    <p:sldId id="512" r:id="rId15"/>
    <p:sldId id="513" r:id="rId16"/>
    <p:sldId id="514" r:id="rId17"/>
    <p:sldId id="46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3105"/>
    <a:srgbClr val="FFFF99"/>
    <a:srgbClr val="3F1E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2" autoAdjust="0"/>
    <p:restoredTop sz="95126" autoAdjust="0"/>
  </p:normalViewPr>
  <p:slideViewPr>
    <p:cSldViewPr>
      <p:cViewPr varScale="1">
        <p:scale>
          <a:sx n="73" d="100"/>
          <a:sy n="73" d="100"/>
        </p:scale>
        <p:origin x="42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3E62A8-82FF-48B4-A623-634597C8D710}" type="datetimeFigureOut">
              <a:rPr lang="en-US" smtClean="0"/>
              <a:t>1/22/2025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B282E8-71A2-4E5F-9153-9A914F559852}" type="slidenum">
              <a:rPr lang="en-US" smtClean="0"/>
              <a:t>‹#›</a:t>
            </a:fld>
            <a:endParaRPr lang="en-US"/>
          </a:p>
        </p:txBody>
      </p:sp>
    </p:spTree>
    <p:extLst>
      <p:ext uri="{BB962C8B-B14F-4D97-AF65-F5344CB8AC3E}">
        <p14:creationId xmlns:p14="http://schemas.microsoft.com/office/powerpoint/2010/main" val="2154948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a-IR"/>
              <a:t>اخلاق دانش ورزی</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D420CF9-F17A-4012-AF52-0D4BAA13AB7E}" type="slidenum">
              <a:rPr kumimoji="0" lang="fa-IR"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a:t>
            </a:fld>
            <a:endParaRPr kumimoji="0" lang="fa-IR" sz="12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1863240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FA0CA7-B566-4598-A797-3AB4DE25C53B}"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354296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FA0CA7-B566-4598-A797-3AB4DE25C53B}"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711515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FA0CA7-B566-4598-A797-3AB4DE25C53B}"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6C4BFFF8-0AEB-4C8B-B57A-074EF82361A5}" type="slidenum">
              <a:rPr lang="en-US" smtClean="0"/>
              <a:t>‹#›</a:t>
            </a:fld>
            <a:endParaRPr lang="en-US"/>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39420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9FA0CA7-B566-4598-A797-3AB4DE25C53B}"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3624453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9FA0CA7-B566-4598-A797-3AB4DE25C53B}"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6C4BFFF8-0AEB-4C8B-B57A-074EF82361A5}" type="slidenum">
              <a:rPr lang="en-US" smtClean="0"/>
              <a:t>‹#›</a:t>
            </a:fld>
            <a:endParaRPr lang="en-US"/>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48079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9FA0CA7-B566-4598-A797-3AB4DE25C53B}"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1694690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A0CA7-B566-4598-A797-3AB4DE25C53B}"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2197387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A0CA7-B566-4598-A797-3AB4DE25C53B}"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3638883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627141" y="-422031"/>
            <a:ext cx="4853354" cy="5816977"/>
          </a:xfrm>
          <a:prstGeom prst="rect">
            <a:avLst/>
          </a:prstGeom>
          <a:noFill/>
        </p:spPr>
        <p:txBody>
          <a:bodyPr wrap="square" rtlCol="0">
            <a:spAutoFit/>
          </a:bodyPr>
          <a:lstStyle/>
          <a:p>
            <a:r>
              <a:rPr lang="en-US" sz="37200" dirty="0">
                <a:ln>
                  <a:noFill/>
                </a:ln>
                <a:latin typeface="Besmellah 2" pitchFamily="2" charset="0"/>
              </a:rPr>
              <a:t>q</a:t>
            </a:r>
          </a:p>
        </p:txBody>
      </p:sp>
    </p:spTree>
    <p:extLst>
      <p:ext uri="{BB962C8B-B14F-4D97-AF65-F5344CB8AC3E}">
        <p14:creationId xmlns:p14="http://schemas.microsoft.com/office/powerpoint/2010/main" val="604492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855427" cy="13255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8650" y="1811557"/>
            <a:ext cx="385542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6765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861AD-549A-4BA1-9159-311716D155F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C2850-8C08-4FC3-9CB1-7AF316437CAE}" type="slidenum">
              <a:rPr lang="en-US" smtClean="0"/>
              <a:t>‹#›</a:t>
            </a:fld>
            <a:endParaRPr lang="en-US"/>
          </a:p>
        </p:txBody>
      </p:sp>
    </p:spTree>
    <p:extLst>
      <p:ext uri="{BB962C8B-B14F-4D97-AF65-F5344CB8AC3E}">
        <p14:creationId xmlns:p14="http://schemas.microsoft.com/office/powerpoint/2010/main" val="2965497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A0CA7-B566-4598-A797-3AB4DE25C53B}"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1191142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B861AD-549A-4BA1-9159-311716D155F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C2850-8C08-4FC3-9CB1-7AF316437CAE}" type="slidenum">
              <a:rPr lang="en-US" smtClean="0"/>
              <a:t>‹#›</a:t>
            </a:fld>
            <a:endParaRPr lang="en-US"/>
          </a:p>
        </p:txBody>
      </p:sp>
    </p:spTree>
    <p:extLst>
      <p:ext uri="{BB962C8B-B14F-4D97-AF65-F5344CB8AC3E}">
        <p14:creationId xmlns:p14="http://schemas.microsoft.com/office/powerpoint/2010/main" val="3317369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B861AD-549A-4BA1-9159-311716D155F9}"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7C2850-8C08-4FC3-9CB1-7AF316437CAE}" type="slidenum">
              <a:rPr lang="en-US" smtClean="0"/>
              <a:t>‹#›</a:t>
            </a:fld>
            <a:endParaRPr lang="en-US"/>
          </a:p>
        </p:txBody>
      </p:sp>
    </p:spTree>
    <p:extLst>
      <p:ext uri="{BB962C8B-B14F-4D97-AF65-F5344CB8AC3E}">
        <p14:creationId xmlns:p14="http://schemas.microsoft.com/office/powerpoint/2010/main" val="1427581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861AD-549A-4BA1-9159-311716D155F9}"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7C2850-8C08-4FC3-9CB1-7AF316437CAE}" type="slidenum">
              <a:rPr lang="en-US" smtClean="0"/>
              <a:t>‹#›</a:t>
            </a:fld>
            <a:endParaRPr lang="en-US"/>
          </a:p>
        </p:txBody>
      </p:sp>
    </p:spTree>
    <p:extLst>
      <p:ext uri="{BB962C8B-B14F-4D97-AF65-F5344CB8AC3E}">
        <p14:creationId xmlns:p14="http://schemas.microsoft.com/office/powerpoint/2010/main" val="1490799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81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7971107" cy="1188720"/>
          </a:xfrm>
          <a:solidFill>
            <a:schemeClr val="tx1">
              <a:alpha val="67000"/>
            </a:schemeClr>
          </a:solidFill>
        </p:spPr>
        <p:txBody>
          <a:bodyPr anchor="ctr">
            <a:normAutofit/>
          </a:bodyPr>
          <a:lstStyle>
            <a:lvl1pPr>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9841" y="1899140"/>
            <a:ext cx="7971107" cy="4341739"/>
          </a:xfrm>
          <a:solidFill>
            <a:schemeClr val="tx1">
              <a:alpha val="67000"/>
            </a:schemeClr>
          </a:solidFill>
          <a:ln>
            <a:noFill/>
          </a:ln>
        </p:spPr>
        <p:txBody>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500">
                <a:solidFill>
                  <a:schemeClr val="bg1"/>
                </a:solidFill>
              </a:defRPr>
            </a:lvl4pPr>
            <a:lvl5pPr>
              <a:defRPr sz="1500">
                <a:solidFill>
                  <a:schemeClr val="bg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5722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9B861AD-549A-4BA1-9159-311716D155F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C2850-8C08-4FC3-9CB1-7AF316437CAE}" type="slidenum">
              <a:rPr lang="en-US" smtClean="0"/>
              <a:t>‹#›</a:t>
            </a:fld>
            <a:endParaRPr lang="en-US"/>
          </a:p>
        </p:txBody>
      </p:sp>
    </p:spTree>
    <p:extLst>
      <p:ext uri="{BB962C8B-B14F-4D97-AF65-F5344CB8AC3E}">
        <p14:creationId xmlns:p14="http://schemas.microsoft.com/office/powerpoint/2010/main" val="2902375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861AD-549A-4BA1-9159-311716D155F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C2850-8C08-4FC3-9CB1-7AF316437CAE}" type="slidenum">
              <a:rPr lang="en-US" smtClean="0"/>
              <a:t>‹#›</a:t>
            </a:fld>
            <a:endParaRPr lang="en-US"/>
          </a:p>
        </p:txBody>
      </p:sp>
    </p:spTree>
    <p:extLst>
      <p:ext uri="{BB962C8B-B14F-4D97-AF65-F5344CB8AC3E}">
        <p14:creationId xmlns:p14="http://schemas.microsoft.com/office/powerpoint/2010/main" val="4150648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B861AD-549A-4BA1-9159-311716D155F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C2850-8C08-4FC3-9CB1-7AF316437CAE}" type="slidenum">
              <a:rPr lang="en-US" smtClean="0"/>
              <a:t>‹#›</a:t>
            </a:fld>
            <a:endParaRPr lang="en-US"/>
          </a:p>
        </p:txBody>
      </p:sp>
    </p:spTree>
    <p:extLst>
      <p:ext uri="{BB962C8B-B14F-4D97-AF65-F5344CB8AC3E}">
        <p14:creationId xmlns:p14="http://schemas.microsoft.com/office/powerpoint/2010/main" val="25777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Espace réservé de la date 3"/>
          <p:cNvSpPr>
            <a:spLocks noGrp="1"/>
          </p:cNvSpPr>
          <p:nvPr>
            <p:ph type="dt" sz="half" idx="10"/>
          </p:nvPr>
        </p:nvSpPr>
        <p:spPr/>
        <p:txBody>
          <a:bodyPr/>
          <a:lstStyle>
            <a:lvl1pPr>
              <a:defRPr/>
            </a:lvl1pPr>
          </a:lstStyle>
          <a:p>
            <a:pPr>
              <a:defRPr/>
            </a:pPr>
            <a:r>
              <a:rPr lang="fa-IR"/>
              <a:t>1397/5/22</a:t>
            </a:r>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0C536D60-A6FC-4877-8CD3-04B4F8214743}" type="slidenum">
              <a:rPr lang="fr-CA" smtClean="0"/>
              <a:pPr>
                <a:defRPr/>
              </a:pPr>
              <a:t>‹#›</a:t>
            </a:fld>
            <a:endParaRPr lang="fr-CA"/>
          </a:p>
        </p:txBody>
      </p:sp>
    </p:spTree>
    <p:extLst>
      <p:ext uri="{BB962C8B-B14F-4D97-AF65-F5344CB8AC3E}">
        <p14:creationId xmlns:p14="http://schemas.microsoft.com/office/powerpoint/2010/main" val="2215563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contenu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r>
              <a:rPr lang="fa-IR"/>
              <a:t>1397/5/22</a:t>
            </a:r>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7EEF6888-FDE4-4FF0-AB87-673C0EF66A42}" type="slidenum">
              <a:rPr lang="fr-CA" smtClean="0"/>
              <a:pPr>
                <a:defRPr/>
              </a:pPr>
              <a:t>‹#›</a:t>
            </a:fld>
            <a:endParaRPr lang="fr-CA"/>
          </a:p>
        </p:txBody>
      </p:sp>
    </p:spTree>
    <p:extLst>
      <p:ext uri="{BB962C8B-B14F-4D97-AF65-F5344CB8AC3E}">
        <p14:creationId xmlns:p14="http://schemas.microsoft.com/office/powerpoint/2010/main" val="251166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FA0CA7-B566-4598-A797-3AB4DE25C53B}"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1701471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r>
              <a:rPr lang="fa-IR"/>
              <a:t>1397/5/22</a:t>
            </a:r>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C80B6837-3C61-4CBE-8D28-35C714252571}" type="slidenum">
              <a:rPr lang="fr-CA" smtClean="0"/>
              <a:pPr>
                <a:defRPr/>
              </a:pPr>
              <a:t>‹#›</a:t>
            </a:fld>
            <a:endParaRPr lang="fr-CA"/>
          </a:p>
        </p:txBody>
      </p:sp>
    </p:spTree>
    <p:extLst>
      <p:ext uri="{BB962C8B-B14F-4D97-AF65-F5344CB8AC3E}">
        <p14:creationId xmlns:p14="http://schemas.microsoft.com/office/powerpoint/2010/main" val="1140164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e la date 3"/>
          <p:cNvSpPr>
            <a:spLocks noGrp="1"/>
          </p:cNvSpPr>
          <p:nvPr>
            <p:ph type="dt" sz="half" idx="10"/>
          </p:nvPr>
        </p:nvSpPr>
        <p:spPr/>
        <p:txBody>
          <a:bodyPr/>
          <a:lstStyle>
            <a:lvl1pPr>
              <a:defRPr/>
            </a:lvl1pPr>
          </a:lstStyle>
          <a:p>
            <a:pPr>
              <a:defRPr/>
            </a:pPr>
            <a:r>
              <a:rPr lang="fa-IR"/>
              <a:t>1397/5/22</a:t>
            </a:r>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452120C7-10ED-49EB-9499-BD8877795737}" type="slidenum">
              <a:rPr lang="fr-CA" smtClean="0"/>
              <a:pPr>
                <a:defRPr/>
              </a:pPr>
              <a:t>‹#›</a:t>
            </a:fld>
            <a:endParaRPr lang="fr-CA"/>
          </a:p>
        </p:txBody>
      </p:sp>
    </p:spTree>
    <p:extLst>
      <p:ext uri="{BB962C8B-B14F-4D97-AF65-F5344CB8AC3E}">
        <p14:creationId xmlns:p14="http://schemas.microsoft.com/office/powerpoint/2010/main" val="1725386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a:t>Click to edit Master title style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Espace réservé de la date 3"/>
          <p:cNvSpPr>
            <a:spLocks noGrp="1"/>
          </p:cNvSpPr>
          <p:nvPr>
            <p:ph type="dt" sz="half" idx="10"/>
          </p:nvPr>
        </p:nvSpPr>
        <p:spPr/>
        <p:txBody>
          <a:bodyPr/>
          <a:lstStyle>
            <a:lvl1pPr>
              <a:defRPr/>
            </a:lvl1pPr>
          </a:lstStyle>
          <a:p>
            <a:pPr>
              <a:defRPr/>
            </a:pPr>
            <a:r>
              <a:rPr lang="fa-IR"/>
              <a:t>1397/5/22</a:t>
            </a:r>
            <a:endParaRPr lang="fr-CA"/>
          </a:p>
        </p:txBody>
      </p:sp>
      <p:sp>
        <p:nvSpPr>
          <p:cNvPr id="8" name="Espace réservé du pied de page 4"/>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p:cNvSpPr>
            <a:spLocks noGrp="1"/>
          </p:cNvSpPr>
          <p:nvPr>
            <p:ph type="sldNum" sz="quarter" idx="12"/>
          </p:nvPr>
        </p:nvSpPr>
        <p:spPr/>
        <p:txBody>
          <a:bodyPr/>
          <a:lstStyle>
            <a:lvl1pPr>
              <a:defRPr/>
            </a:lvl1pPr>
          </a:lstStyle>
          <a:p>
            <a:pPr>
              <a:defRPr/>
            </a:pPr>
            <a:fld id="{2BB7D956-C088-45CF-8CE8-A23595327469}" type="slidenum">
              <a:rPr lang="fr-CA" smtClean="0"/>
              <a:pPr>
                <a:defRPr/>
              </a:pPr>
              <a:t>‹#›</a:t>
            </a:fld>
            <a:endParaRPr lang="fr-CA"/>
          </a:p>
        </p:txBody>
      </p:sp>
    </p:spTree>
    <p:extLst>
      <p:ext uri="{BB962C8B-B14F-4D97-AF65-F5344CB8AC3E}">
        <p14:creationId xmlns:p14="http://schemas.microsoft.com/office/powerpoint/2010/main" val="90239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e la date 3"/>
          <p:cNvSpPr>
            <a:spLocks noGrp="1"/>
          </p:cNvSpPr>
          <p:nvPr>
            <p:ph type="dt" sz="half" idx="10"/>
          </p:nvPr>
        </p:nvSpPr>
        <p:spPr/>
        <p:txBody>
          <a:bodyPr/>
          <a:lstStyle>
            <a:lvl1pPr>
              <a:defRPr/>
            </a:lvl1pPr>
          </a:lstStyle>
          <a:p>
            <a:pPr>
              <a:defRPr/>
            </a:pPr>
            <a:r>
              <a:rPr lang="fa-IR"/>
              <a:t>1397/5/22</a:t>
            </a:r>
            <a:endParaRPr lang="fr-CA"/>
          </a:p>
        </p:txBody>
      </p:sp>
      <p:sp>
        <p:nvSpPr>
          <p:cNvPr id="4" name="Espace réservé du pied de page 4"/>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p:cNvSpPr>
            <a:spLocks noGrp="1"/>
          </p:cNvSpPr>
          <p:nvPr>
            <p:ph type="sldNum" sz="quarter" idx="12"/>
          </p:nvPr>
        </p:nvSpPr>
        <p:spPr/>
        <p:txBody>
          <a:bodyPr/>
          <a:lstStyle>
            <a:lvl1pPr>
              <a:defRPr/>
            </a:lvl1pPr>
          </a:lstStyle>
          <a:p>
            <a:pPr>
              <a:defRPr/>
            </a:pPr>
            <a:fld id="{534F5483-BBAC-43BB-BEF0-36EF0A905A39}" type="slidenum">
              <a:rPr lang="fr-CA" smtClean="0"/>
              <a:pPr>
                <a:defRPr/>
              </a:pPr>
              <a:t>‹#›</a:t>
            </a:fld>
            <a:endParaRPr lang="fr-CA"/>
          </a:p>
        </p:txBody>
      </p:sp>
    </p:spTree>
    <p:extLst>
      <p:ext uri="{BB962C8B-B14F-4D97-AF65-F5344CB8AC3E}">
        <p14:creationId xmlns:p14="http://schemas.microsoft.com/office/powerpoint/2010/main" val="1840455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fa-IR"/>
              <a:t>1397/5/22</a:t>
            </a:r>
            <a:endParaRPr lang="fr-CA"/>
          </a:p>
        </p:txBody>
      </p:sp>
      <p:sp>
        <p:nvSpPr>
          <p:cNvPr id="3" name="Espace réservé du pied de page 4"/>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p:cNvSpPr>
            <a:spLocks noGrp="1"/>
          </p:cNvSpPr>
          <p:nvPr>
            <p:ph type="sldNum" sz="quarter" idx="12"/>
          </p:nvPr>
        </p:nvSpPr>
        <p:spPr/>
        <p:txBody>
          <a:bodyPr/>
          <a:lstStyle>
            <a:lvl1pPr>
              <a:defRPr/>
            </a:lvl1pPr>
          </a:lstStyle>
          <a:p>
            <a:pPr>
              <a:defRPr/>
            </a:pPr>
            <a:fld id="{93314492-FA78-4E72-A29E-40B94793EFB9}" type="slidenum">
              <a:rPr lang="fr-CA" smtClean="0"/>
              <a:pPr>
                <a:defRPr/>
              </a:pPr>
              <a:t>‹#›</a:t>
            </a:fld>
            <a:endParaRPr lang="fr-CA"/>
          </a:p>
        </p:txBody>
      </p:sp>
    </p:spTree>
    <p:extLst>
      <p:ext uri="{BB962C8B-B14F-4D97-AF65-F5344CB8AC3E}">
        <p14:creationId xmlns:p14="http://schemas.microsoft.com/office/powerpoint/2010/main" val="3051429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r>
              <a:rPr lang="fa-IR"/>
              <a:t>1397/5/22</a:t>
            </a:r>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04073BE0-C8A0-44CD-ABFC-3266E64019B1}" type="slidenum">
              <a:rPr lang="fr-CA" smtClean="0"/>
              <a:pPr>
                <a:defRPr/>
              </a:pPr>
              <a:t>‹#›</a:t>
            </a:fld>
            <a:endParaRPr lang="fr-CA"/>
          </a:p>
        </p:txBody>
      </p:sp>
    </p:spTree>
    <p:extLst>
      <p:ext uri="{BB962C8B-B14F-4D97-AF65-F5344CB8AC3E}">
        <p14:creationId xmlns:p14="http://schemas.microsoft.com/office/powerpoint/2010/main" val="4163360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r>
              <a:rPr lang="fa-IR"/>
              <a:t>1397/5/22</a:t>
            </a:r>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A5236CFA-805A-4C8A-ADB7-5DD975F60CC6}" type="slidenum">
              <a:rPr lang="fr-CA" smtClean="0"/>
              <a:pPr>
                <a:defRPr/>
              </a:pPr>
              <a:t>‹#›</a:t>
            </a:fld>
            <a:endParaRPr lang="fr-CA"/>
          </a:p>
        </p:txBody>
      </p:sp>
    </p:spTree>
    <p:extLst>
      <p:ext uri="{BB962C8B-B14F-4D97-AF65-F5344CB8AC3E}">
        <p14:creationId xmlns:p14="http://schemas.microsoft.com/office/powerpoint/2010/main" val="3698159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r>
              <a:rPr lang="fa-IR"/>
              <a:t>1397/5/22</a:t>
            </a:r>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D1A3F2AA-EEE7-487B-9E92-2E4504058EBF}" type="slidenum">
              <a:rPr lang="fr-CA" smtClean="0"/>
              <a:pPr>
                <a:defRPr/>
              </a:pPr>
              <a:t>‹#›</a:t>
            </a:fld>
            <a:endParaRPr lang="fr-CA"/>
          </a:p>
        </p:txBody>
      </p:sp>
    </p:spTree>
    <p:extLst>
      <p:ext uri="{BB962C8B-B14F-4D97-AF65-F5344CB8AC3E}">
        <p14:creationId xmlns:p14="http://schemas.microsoft.com/office/powerpoint/2010/main" val="25695979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r>
              <a:rPr lang="fa-IR"/>
              <a:t>1397/5/22</a:t>
            </a:r>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E5AFC63F-3B0A-4B6F-8560-3F5B2F3ABAAE}" type="slidenum">
              <a:rPr lang="fr-CA" smtClean="0"/>
              <a:pPr>
                <a:defRPr/>
              </a:pPr>
              <a:t>‹#›</a:t>
            </a:fld>
            <a:endParaRPr lang="fr-CA"/>
          </a:p>
        </p:txBody>
      </p:sp>
    </p:spTree>
    <p:extLst>
      <p:ext uri="{BB962C8B-B14F-4D97-AF65-F5344CB8AC3E}">
        <p14:creationId xmlns:p14="http://schemas.microsoft.com/office/powerpoint/2010/main" val="1472790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FA0CA7-B566-4598-A797-3AB4DE25C53B}"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391763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FA0CA7-B566-4598-A797-3AB4DE25C53B}"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3506473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FA0CA7-B566-4598-A797-3AB4DE25C53B}"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3944607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A0CA7-B566-4598-A797-3AB4DE25C53B}"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262190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9FA0CA7-B566-4598-A797-3AB4DE25C53B}"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3475538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9FA0CA7-B566-4598-A797-3AB4DE25C53B}"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6C4BFFF8-0AEB-4C8B-B57A-074EF82361A5}" type="slidenum">
              <a:rPr lang="en-US" smtClean="0"/>
              <a:t>‹#›</a:t>
            </a:fld>
            <a:endParaRPr lang="en-US"/>
          </a:p>
        </p:txBody>
      </p:sp>
    </p:spTree>
    <p:extLst>
      <p:ext uri="{BB962C8B-B14F-4D97-AF65-F5344CB8AC3E}">
        <p14:creationId xmlns:p14="http://schemas.microsoft.com/office/powerpoint/2010/main" val="351051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F9FA0CA7-B566-4598-A797-3AB4DE25C53B}" type="datetimeFigureOut">
              <a:rPr lang="en-US" smtClean="0"/>
              <a:t>1/22/2025</a:t>
            </a:fld>
            <a:endParaRPr lang="en-US"/>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fld id="{6C4BFFF8-0AEB-4C8B-B57A-074EF82361A5}" type="slidenum">
              <a:rPr lang="en-US" smtClean="0"/>
              <a:t>‹#›</a:t>
            </a:fld>
            <a:endParaRPr lang="en-US"/>
          </a:p>
        </p:txBody>
      </p:sp>
    </p:spTree>
    <p:extLst>
      <p:ext uri="{BB962C8B-B14F-4D97-AF65-F5344CB8AC3E}">
        <p14:creationId xmlns:p14="http://schemas.microsoft.com/office/powerpoint/2010/main" val="172342970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Ls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9B861AD-549A-4BA1-9159-311716D155F9}" type="datetimeFigureOut">
              <a:rPr lang="en-US" smtClean="0"/>
              <a:t>1/22/2025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7C2850-8C08-4FC3-9CB1-7AF316437CAE}" type="slidenum">
              <a:rPr lang="en-US" smtClean="0"/>
              <a:t>‹#›</a:t>
            </a:fld>
            <a:endParaRPr lang="en-US"/>
          </a:p>
        </p:txBody>
      </p:sp>
    </p:spTree>
    <p:extLst>
      <p:ext uri="{BB962C8B-B14F-4D97-AF65-F5344CB8AC3E}">
        <p14:creationId xmlns:p14="http://schemas.microsoft.com/office/powerpoint/2010/main" val="289650664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B Titr" panose="00000700000000000000" pitchFamily="2" charset="-78"/>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B Badr" panose="00000400000000000000" pitchFamily="2" charset="-78"/>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B Badr" panose="00000400000000000000" pitchFamily="2" charset="-78"/>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B Badr" panose="00000400000000000000" pitchFamily="2" charset="-78"/>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B Badr" panose="00000400000000000000" pitchFamily="2" charset="-78"/>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B Badr" panose="00000400000000000000" pitchFamily="2" charset="-78"/>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fa-IR"/>
              <a:t>1397/5/22</a:t>
            </a:r>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F06CE08-D368-49FC-AB1A-013D372847FD}" type="slidenum">
              <a:rPr lang="fr-CA" smtClean="0"/>
              <a:pPr>
                <a:defRPr/>
              </a:pPr>
              <a:t>‹#›</a:t>
            </a:fld>
            <a:endParaRPr lang="fr-CA"/>
          </a:p>
        </p:txBody>
      </p:sp>
    </p:spTree>
    <p:extLst>
      <p:ext uri="{BB962C8B-B14F-4D97-AF65-F5344CB8AC3E}">
        <p14:creationId xmlns:p14="http://schemas.microsoft.com/office/powerpoint/2010/main" val="1735780022"/>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hf sldNum="0" hdr="0" ftr="0"/>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defRPr>
      </a:lvl2pPr>
      <a:lvl3pPr algn="ctr" rtl="1" eaLnBrk="1" fontAlgn="base" hangingPunct="1">
        <a:spcBef>
          <a:spcPct val="0"/>
        </a:spcBef>
        <a:spcAft>
          <a:spcPct val="0"/>
        </a:spcAft>
        <a:defRPr sz="4400">
          <a:solidFill>
            <a:schemeClr val="tx1"/>
          </a:solidFill>
          <a:latin typeface="Calibri" pitchFamily="34" charset="0"/>
        </a:defRPr>
      </a:lvl3pPr>
      <a:lvl4pPr algn="ctr" rtl="1" eaLnBrk="1" fontAlgn="base" hangingPunct="1">
        <a:spcBef>
          <a:spcPct val="0"/>
        </a:spcBef>
        <a:spcAft>
          <a:spcPct val="0"/>
        </a:spcAft>
        <a:defRPr sz="4400">
          <a:solidFill>
            <a:schemeClr val="tx1"/>
          </a:solidFill>
          <a:latin typeface="Calibri" pitchFamily="34" charset="0"/>
        </a:defRPr>
      </a:lvl4pPr>
      <a:lvl5pPr algn="ctr" rtl="1" eaLnBrk="1" fontAlgn="base" hangingPunct="1">
        <a:spcBef>
          <a:spcPct val="0"/>
        </a:spcBef>
        <a:spcAft>
          <a:spcPct val="0"/>
        </a:spcAft>
        <a:defRPr sz="4400">
          <a:solidFill>
            <a:schemeClr val="tx1"/>
          </a:solidFill>
          <a:latin typeface="Calibri" pitchFamily="34" charset="0"/>
        </a:defRPr>
      </a:lvl5pPr>
      <a:lvl6pPr marL="457200" algn="ctr" rtl="1" eaLnBrk="1" fontAlgn="base" hangingPunct="1">
        <a:spcBef>
          <a:spcPct val="0"/>
        </a:spcBef>
        <a:spcAft>
          <a:spcPct val="0"/>
        </a:spcAft>
        <a:defRPr sz="4400">
          <a:solidFill>
            <a:schemeClr val="tx1"/>
          </a:solidFill>
          <a:latin typeface="Calibri" pitchFamily="34" charset="0"/>
        </a:defRPr>
      </a:lvl6pPr>
      <a:lvl7pPr marL="914400" algn="ctr" rtl="1" eaLnBrk="1" fontAlgn="base" hangingPunct="1">
        <a:spcBef>
          <a:spcPct val="0"/>
        </a:spcBef>
        <a:spcAft>
          <a:spcPct val="0"/>
        </a:spcAft>
        <a:defRPr sz="4400">
          <a:solidFill>
            <a:schemeClr val="tx1"/>
          </a:solidFill>
          <a:latin typeface="Calibri" pitchFamily="34" charset="0"/>
        </a:defRPr>
      </a:lvl7pPr>
      <a:lvl8pPr marL="1371600" algn="ctr" rtl="1" eaLnBrk="1" fontAlgn="base" hangingPunct="1">
        <a:spcBef>
          <a:spcPct val="0"/>
        </a:spcBef>
        <a:spcAft>
          <a:spcPct val="0"/>
        </a:spcAft>
        <a:defRPr sz="4400">
          <a:solidFill>
            <a:schemeClr val="tx1"/>
          </a:solidFill>
          <a:latin typeface="Calibri" pitchFamily="34" charset="0"/>
        </a:defRPr>
      </a:lvl8pPr>
      <a:lvl9pPr marL="1828800" algn="ctr" rtl="1" eaLnBrk="1" fontAlgn="base" hangingPunct="1">
        <a:spcBef>
          <a:spcPct val="0"/>
        </a:spcBef>
        <a:spcAft>
          <a:spcPct val="0"/>
        </a:spcAft>
        <a:defRPr sz="4400">
          <a:solidFill>
            <a:schemeClr val="tx1"/>
          </a:solidFill>
          <a:latin typeface="Calibri" pitchFamily="34" charset="0"/>
        </a:defRPr>
      </a:lvl9pPr>
    </p:titleStyle>
    <p:bodyStyle>
      <a:lvl1pPr marL="342900" indent="-342900" algn="r" rtl="1"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9"/>
          <p:cNvSpPr>
            <a:spLocks noChangeArrowheads="1"/>
          </p:cNvSpPr>
          <p:nvPr/>
        </p:nvSpPr>
        <p:spPr bwMode="auto">
          <a:xfrm>
            <a:off x="3059832" y="1318260"/>
            <a:ext cx="5598691" cy="1746632"/>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ts val="6000"/>
              </a:lnSpc>
              <a:spcBef>
                <a:spcPct val="0"/>
              </a:spcBef>
              <a:spcAft>
                <a:spcPct val="0"/>
              </a:spcAft>
              <a:buClrTx/>
              <a:buSzTx/>
              <a:buFontTx/>
              <a:buNone/>
              <a:tabLst/>
              <a:defRPr/>
            </a:pPr>
            <a:endParaRPr kumimoji="0" lang="en-US" sz="8000" b="1" i="0" u="none" strike="noStrike" kern="1200" cap="none" spc="-150" normalizeH="0" baseline="0" noProof="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uLnTx/>
              <a:uFillTx/>
              <a:latin typeface="IranNastaliq" pitchFamily="18" charset="0"/>
              <a:ea typeface="+mn-ea"/>
              <a:cs typeface="IranNastaliq" pitchFamily="18" charset="0"/>
            </a:endParaRPr>
          </a:p>
          <a:p>
            <a:pPr marL="0" marR="0" lvl="0" indent="0" algn="ctr" defTabSz="914400" rtl="0" eaLnBrk="1" fontAlgn="base" latinLnBrk="0" hangingPunct="1">
              <a:lnSpc>
                <a:spcPts val="6000"/>
              </a:lnSpc>
              <a:spcBef>
                <a:spcPct val="0"/>
              </a:spcBef>
              <a:spcAft>
                <a:spcPct val="0"/>
              </a:spcAft>
              <a:buClrTx/>
              <a:buSzTx/>
              <a:buFontTx/>
              <a:buNone/>
              <a:tabLst/>
              <a:defRPr/>
            </a:pPr>
            <a:endParaRPr kumimoji="0" lang="fa-IR" sz="8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Adobe Arabic" pitchFamily="18" charset="-78"/>
              <a:ea typeface="+mn-ea"/>
              <a:cs typeface="B Yekan" pitchFamily="2" charset="-78"/>
            </a:endParaRPr>
          </a:p>
        </p:txBody>
      </p:sp>
      <p:pic>
        <p:nvPicPr>
          <p:cNvPr id="2" name="Picture 1">
            <a:extLst>
              <a:ext uri="{FF2B5EF4-FFF2-40B4-BE49-F238E27FC236}">
                <a16:creationId xmlns:a16="http://schemas.microsoft.com/office/drawing/2014/main" id="{C958DAED-B681-A645-2709-8979C64BE5F8}"/>
              </a:ext>
            </a:extLst>
          </p:cNvPr>
          <p:cNvPicPr>
            <a:picLocks noChangeAspect="1"/>
          </p:cNvPicPr>
          <p:nvPr/>
        </p:nvPicPr>
        <p:blipFill>
          <a:blip r:embed="rId4"/>
          <a:stretch>
            <a:fillRect/>
          </a:stretch>
        </p:blipFill>
        <p:spPr>
          <a:xfrm>
            <a:off x="1979712" y="42485"/>
            <a:ext cx="5256584" cy="4610651"/>
          </a:xfrm>
          <a:prstGeom prst="rect">
            <a:avLst/>
          </a:prstGeom>
        </p:spPr>
      </p:pic>
      <p:pic>
        <p:nvPicPr>
          <p:cNvPr id="4" name="Picture 3">
            <a:extLst>
              <a:ext uri="{FF2B5EF4-FFF2-40B4-BE49-F238E27FC236}">
                <a16:creationId xmlns:a16="http://schemas.microsoft.com/office/drawing/2014/main" id="{788C1817-C14D-2E80-7F43-94C71774C48F}"/>
              </a:ext>
            </a:extLst>
          </p:cNvPr>
          <p:cNvPicPr>
            <a:picLocks noChangeAspect="1"/>
          </p:cNvPicPr>
          <p:nvPr/>
        </p:nvPicPr>
        <p:blipFill>
          <a:blip r:embed="rId5"/>
          <a:stretch>
            <a:fillRect/>
          </a:stretch>
        </p:blipFill>
        <p:spPr>
          <a:xfrm>
            <a:off x="33839" y="4383738"/>
            <a:ext cx="2133600" cy="2462408"/>
          </a:xfrm>
          <a:prstGeom prst="rect">
            <a:avLst/>
          </a:prstGeom>
        </p:spPr>
      </p:pic>
      <p:pic>
        <p:nvPicPr>
          <p:cNvPr id="5" name="Picture 4">
            <a:extLst>
              <a:ext uri="{FF2B5EF4-FFF2-40B4-BE49-F238E27FC236}">
                <a16:creationId xmlns:a16="http://schemas.microsoft.com/office/drawing/2014/main" id="{77DF0C1E-AC75-FEFE-E64E-5D5E54472D24}"/>
              </a:ext>
            </a:extLst>
          </p:cNvPr>
          <p:cNvPicPr>
            <a:picLocks noChangeAspect="1"/>
          </p:cNvPicPr>
          <p:nvPr/>
        </p:nvPicPr>
        <p:blipFill>
          <a:blip r:embed="rId5"/>
          <a:stretch>
            <a:fillRect/>
          </a:stretch>
        </p:blipFill>
        <p:spPr>
          <a:xfrm>
            <a:off x="7003256" y="4395592"/>
            <a:ext cx="2133600" cy="2462408"/>
          </a:xfrm>
          <a:prstGeom prst="rect">
            <a:avLst/>
          </a:prstGeom>
        </p:spPr>
      </p:pic>
      <p:pic>
        <p:nvPicPr>
          <p:cNvPr id="3081" name="Picture 9" descr="E:\عکس\گرافیک\گل وبوته\آماده\متفرقه\کتب\03.png"/>
          <p:cNvPicPr>
            <a:picLocks noChangeAspect="1" noChangeArrowheads="1"/>
          </p:cNvPicPr>
          <p:nvPr/>
        </p:nvPicPr>
        <p:blipFill rotWithShape="1">
          <a:blip r:embed="rId6"/>
          <a:srcRect l="27040" t="20232" r="23373" b="19613"/>
          <a:stretch/>
        </p:blipFill>
        <p:spPr bwMode="auto">
          <a:xfrm>
            <a:off x="2140744" y="4185027"/>
            <a:ext cx="4862512" cy="263048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748974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171041"/>
            <a:ext cx="7620000" cy="6686959"/>
          </a:xfrm>
          <a:prstGeom prst="rect">
            <a:avLst/>
          </a:prstGeom>
        </p:spPr>
        <p:txBody>
          <a:bodyPr wrap="square">
            <a:spAutoFit/>
          </a:bodyPr>
          <a:lstStyle/>
          <a:p>
            <a:pPr algn="ctr" rtl="1">
              <a:lnSpc>
                <a:spcPct val="150000"/>
              </a:lnSpc>
            </a:pPr>
            <a:r>
              <a:rPr lang="ar-SA" b="1" dirty="0"/>
              <a:t>نکات کلیدی در معنا شناسی</a:t>
            </a:r>
            <a:endParaRPr lang="en-US" dirty="0"/>
          </a:p>
          <a:p>
            <a:pPr algn="justLow" rtl="1">
              <a:lnSpc>
                <a:spcPct val="150000"/>
              </a:lnSpc>
            </a:pPr>
            <a:r>
              <a:rPr lang="ar-SA" dirty="0"/>
              <a:t>1. ریشه شناسی: توجه به مبدأ اشتقاق و ریشه صرفی واژه ها و توجه به مؤلفه ها و احاد معنایی یک واژه</a:t>
            </a:r>
            <a:endParaRPr lang="en-US" dirty="0"/>
          </a:p>
          <a:p>
            <a:pPr algn="justLow" rtl="1">
              <a:lnSpc>
                <a:spcPct val="150000"/>
              </a:lnSpc>
            </a:pPr>
            <a:r>
              <a:rPr lang="ar-SA" dirty="0"/>
              <a:t>در برخی واژه ها همه مؤلفه های معنایی آن در نظر است و در برخی خیر مانند رجل</a:t>
            </a:r>
            <a:endParaRPr lang="en-US" dirty="0"/>
          </a:p>
          <a:p>
            <a:pPr algn="justLow" rtl="1">
              <a:lnSpc>
                <a:spcPct val="150000"/>
              </a:lnSpc>
            </a:pPr>
            <a:r>
              <a:rPr lang="ar-SA" dirty="0"/>
              <a:t> </a:t>
            </a:r>
            <a:endParaRPr lang="en-US" dirty="0"/>
          </a:p>
          <a:p>
            <a:pPr algn="justLow" rtl="1">
              <a:lnSpc>
                <a:spcPct val="150000"/>
              </a:lnSpc>
            </a:pPr>
            <a:r>
              <a:rPr lang="ar-SA" u="sng" dirty="0"/>
              <a:t>دقت معنایی واژگان عربی</a:t>
            </a:r>
            <a:endParaRPr lang="en-US" dirty="0"/>
          </a:p>
          <a:p>
            <a:pPr algn="justLow" rtl="1">
              <a:lnSpc>
                <a:spcPct val="150000"/>
              </a:lnSpc>
            </a:pPr>
            <a:r>
              <a:rPr lang="ar-SA" dirty="0"/>
              <a:t>ذَلِكَ الْكِتَابُ لَا رَيبَ فِيهِ هُدًى لِلْمُتَّقِينَ(البقرة/2) آن کتاب با عظمتي است که شک در آن راه ندارد</a:t>
            </a:r>
            <a:endParaRPr lang="en-US" dirty="0"/>
          </a:p>
          <a:p>
            <a:pPr algn="justLow" rtl="1">
              <a:lnSpc>
                <a:spcPct val="150000"/>
              </a:lnSpc>
            </a:pPr>
            <a:r>
              <a:rPr lang="ar-SA" dirty="0"/>
              <a:t>قَالَتْ رُسُلُهُمْ أَفِي اللَّهِ شَكٌّ فَاطِرِ السَّمَاوَاتِ وَالْأَرْضِ ....(الإبراهيم/10) رسولان آنها گفتند: «آيا در خدا شک است؟! ....</a:t>
            </a:r>
            <a:endParaRPr lang="en-US" dirty="0"/>
          </a:p>
          <a:p>
            <a:pPr algn="justLow" rtl="1">
              <a:lnSpc>
                <a:spcPct val="150000"/>
              </a:lnSpc>
            </a:pPr>
            <a:r>
              <a:rPr lang="ar-SA" dirty="0"/>
              <a:t>----</a:t>
            </a:r>
            <a:endParaRPr lang="en-US" dirty="0"/>
          </a:p>
          <a:p>
            <a:pPr algn="justLow" rtl="1">
              <a:lnSpc>
                <a:spcPct val="150000"/>
              </a:lnSpc>
            </a:pPr>
            <a:r>
              <a:rPr lang="ar-SA" dirty="0"/>
              <a:t>الْحَمْدُ لِلَّهِ الَّذِي خَلَقَ السَّمَاوَاتِ وَالْأَرْضَ ...(الأنعام/1)</a:t>
            </a:r>
            <a:endParaRPr lang="en-US" dirty="0"/>
          </a:p>
          <a:p>
            <a:pPr algn="justLow" rtl="1">
              <a:lnSpc>
                <a:spcPct val="150000"/>
              </a:lnSpc>
            </a:pPr>
            <a:r>
              <a:rPr lang="ar-SA" dirty="0"/>
              <a:t>الْحَمْدُ لِلَّهِ فَاطِرِ السَّمَاوَاتِ وَالْأَرْضِ ...(فاطر/1)</a:t>
            </a:r>
            <a:endParaRPr lang="en-US" dirty="0"/>
          </a:p>
          <a:p>
            <a:pPr algn="justLow" rtl="1">
              <a:lnSpc>
                <a:spcPct val="150000"/>
              </a:lnSpc>
            </a:pPr>
            <a:r>
              <a:rPr lang="ar-SA" dirty="0"/>
              <a:t>بَدِيعُ السَّمَاوَاتِ وَالْأَرْضِ ....(البقرة/117)</a:t>
            </a:r>
            <a:endParaRPr lang="en-US" dirty="0"/>
          </a:p>
          <a:p>
            <a:pPr algn="justLow" rtl="1">
              <a:lnSpc>
                <a:spcPct val="150000"/>
              </a:lnSpc>
            </a:pPr>
            <a:r>
              <a:rPr lang="ar-SA" dirty="0"/>
              <a:t>فَتُوبُوا إِلَى بَارِئِكُمْ ...(البقرة/54)</a:t>
            </a:r>
            <a:endParaRPr lang="en-US" dirty="0"/>
          </a:p>
        </p:txBody>
      </p:sp>
    </p:spTree>
    <p:extLst>
      <p:ext uri="{BB962C8B-B14F-4D97-AF65-F5344CB8AC3E}">
        <p14:creationId xmlns:p14="http://schemas.microsoft.com/office/powerpoint/2010/main" val="2410032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 calcmode="lin" valueType="num">
                                      <p:cBhvr additive="base">
                                        <p:cTn id="3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609600"/>
            <a:ext cx="7620000" cy="5909310"/>
          </a:xfrm>
          <a:prstGeom prst="rect">
            <a:avLst/>
          </a:prstGeom>
        </p:spPr>
        <p:txBody>
          <a:bodyPr wrap="square">
            <a:spAutoFit/>
          </a:bodyPr>
          <a:lstStyle/>
          <a:p>
            <a:pPr algn="ctr" rtl="1">
              <a:lnSpc>
                <a:spcPct val="150000"/>
              </a:lnSpc>
            </a:pPr>
            <a:r>
              <a:rPr lang="ar-SA" b="1" dirty="0"/>
              <a:t>نکات کلیدی در معنا شناسی</a:t>
            </a:r>
            <a:endParaRPr lang="en-US" dirty="0"/>
          </a:p>
          <a:p>
            <a:pPr algn="justLow" rtl="1">
              <a:lnSpc>
                <a:spcPct val="150000"/>
              </a:lnSpc>
            </a:pPr>
            <a:r>
              <a:rPr lang="ar-SA" dirty="0" smtClean="0"/>
              <a:t>2</a:t>
            </a:r>
            <a:r>
              <a:rPr lang="ar-SA" dirty="0"/>
              <a:t>. شناخت ترکیبات، ضرب المثل ها و اصطلاحات؛ فنون ادبی مانند کنایه، تشبیه و استعاره</a:t>
            </a:r>
            <a:endParaRPr lang="en-US" dirty="0"/>
          </a:p>
          <a:p>
            <a:pPr algn="justLow" rtl="1">
              <a:lnSpc>
                <a:spcPct val="150000"/>
              </a:lnSpc>
            </a:pPr>
            <a:r>
              <a:rPr lang="ar-SA" dirty="0"/>
              <a:t>- وَلَا تَجْعَلْ يدَكَ مَغْلُولَةً إِلَى عُنُقِكَ وَلَا تَبْسُطْهَا كُلَّ الْبَسْطِ فَتَقْعُدَ مَلُومًا مَحْسُورًا(الإسراء/29)هرگز دستت را بر گردنت زنجير مکن، (ترک انفاق و بخشش منما) و بيش از حد (نيز) دست خود را مگشاي (سخاوت و ببخشش همه دارایی)، تا مورد سرزنش قرار گيري و از کار فروماني!</a:t>
            </a:r>
            <a:endParaRPr lang="en-US" dirty="0"/>
          </a:p>
          <a:p>
            <a:pPr algn="justLow" rtl="1">
              <a:lnSpc>
                <a:spcPct val="150000"/>
              </a:lnSpc>
            </a:pPr>
            <a:r>
              <a:rPr lang="ar-SA" dirty="0"/>
              <a:t>- وَ لا رَطْبٍ وَ لا يابِسٍ (الأنعام/59): هيج تر و خشكي (جدید و کهن) نيست (يعني هيچ‌چيز نيست).</a:t>
            </a:r>
            <a:endParaRPr lang="en-US" dirty="0"/>
          </a:p>
          <a:p>
            <a:pPr algn="justLow" rtl="1">
              <a:lnSpc>
                <a:spcPct val="150000"/>
              </a:lnSpc>
            </a:pPr>
            <a:r>
              <a:rPr lang="ar-SA" dirty="0"/>
              <a:t>- أُولُوا الْأَرْحامِ (الأنفال/75): خويشاوندان نسبي</a:t>
            </a:r>
            <a:endParaRPr lang="en-US" dirty="0"/>
          </a:p>
          <a:p>
            <a:pPr algn="justLow" rtl="1">
              <a:lnSpc>
                <a:spcPct val="150000"/>
              </a:lnSpc>
            </a:pPr>
            <a:r>
              <a:rPr lang="ar-SA" dirty="0"/>
              <a:t>- ایجاز(حذف و قصر): وَجَاءَ رَبُّكَ وَالْمَلَكُ صَفًّا صَفًّا(الفجر/22)</a:t>
            </a:r>
            <a:endParaRPr lang="en-US" dirty="0"/>
          </a:p>
          <a:p>
            <a:pPr algn="justLow" rtl="1">
              <a:lnSpc>
                <a:spcPct val="150000"/>
              </a:lnSpc>
            </a:pPr>
            <a:r>
              <a:rPr lang="ar-SA" dirty="0"/>
              <a:t>- تعریض: فَإِنْ كُنْتَ فِي شَكٍّ مِمَّا أَنْزَلْنَا إِلَيكَ فَاسْأَلِ الَّذِينَ يقْرَءُونَ الْكِتَابَ مِنْ قَبْلِكَ لَقَدْ جَاءَكَ الْحَقُّ مِنْ رَبِّكَ فَلَا تَكُونَنَّ مِنَ الْمُمْتَرِينَ(يونس/94)</a:t>
            </a:r>
            <a:endParaRPr lang="en-US" dirty="0"/>
          </a:p>
          <a:p>
            <a:pPr algn="justLow" rtl="1">
              <a:lnSpc>
                <a:spcPct val="150000"/>
              </a:lnSpc>
            </a:pPr>
            <a:r>
              <a:rPr lang="ar-SA" dirty="0"/>
              <a:t>مجاز: يدُ اللَّهِ فَوْقَ أَيدِيهِمْ ...(الفتح/10)</a:t>
            </a:r>
            <a:endParaRPr lang="en-US" dirty="0"/>
          </a:p>
        </p:txBody>
      </p:sp>
    </p:spTree>
    <p:extLst>
      <p:ext uri="{BB962C8B-B14F-4D97-AF65-F5344CB8AC3E}">
        <p14:creationId xmlns:p14="http://schemas.microsoft.com/office/powerpoint/2010/main" val="89068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685800"/>
            <a:ext cx="7620000" cy="5493812"/>
          </a:xfrm>
          <a:prstGeom prst="rect">
            <a:avLst/>
          </a:prstGeom>
        </p:spPr>
        <p:txBody>
          <a:bodyPr wrap="square">
            <a:spAutoFit/>
          </a:bodyPr>
          <a:lstStyle/>
          <a:p>
            <a:pPr algn="ctr" rtl="1">
              <a:lnSpc>
                <a:spcPct val="150000"/>
              </a:lnSpc>
            </a:pPr>
            <a:r>
              <a:rPr lang="ar-SA" b="1" dirty="0"/>
              <a:t>نکات کلیدی در معنا شناسی</a:t>
            </a:r>
            <a:endParaRPr lang="en-US" dirty="0"/>
          </a:p>
          <a:p>
            <a:pPr algn="justLow" rtl="1">
              <a:lnSpc>
                <a:spcPct val="150000"/>
              </a:lnSpc>
            </a:pPr>
            <a:r>
              <a:rPr lang="ar-SA" dirty="0" smtClean="0"/>
              <a:t>3</a:t>
            </a:r>
            <a:r>
              <a:rPr lang="ar-SA" dirty="0"/>
              <a:t>. فهم مقصود واژه و سبک های معنایی آن</a:t>
            </a:r>
            <a:endParaRPr lang="en-US" dirty="0"/>
          </a:p>
          <a:p>
            <a:pPr algn="justLow" rtl="1">
              <a:lnSpc>
                <a:spcPct val="150000"/>
              </a:lnSpc>
            </a:pPr>
            <a:r>
              <a:rPr lang="ar-SA" u="sng" dirty="0"/>
              <a:t>القول:</a:t>
            </a:r>
            <a:endParaRPr lang="en-US" dirty="0"/>
          </a:p>
          <a:p>
            <a:pPr algn="justLow" rtl="1">
              <a:lnSpc>
                <a:spcPct val="150000"/>
              </a:lnSpc>
            </a:pPr>
            <a:r>
              <a:rPr lang="ar-SA" dirty="0"/>
              <a:t>پرسیدن: (قَالَتْ مَنْ أَنْبَأَكَ هَذَا) (التحريم/3)</a:t>
            </a:r>
            <a:endParaRPr lang="en-US" dirty="0"/>
          </a:p>
          <a:p>
            <a:pPr algn="justLow" rtl="1">
              <a:lnSpc>
                <a:spcPct val="150000"/>
              </a:lnSpc>
            </a:pPr>
            <a:r>
              <a:rPr lang="ar-SA" dirty="0"/>
              <a:t>پاسخ دادن: (قَالَ نَبَّأَنِيَ الْعَلِيمُ الْخَبِيرُ) (التحريم/3)</a:t>
            </a:r>
            <a:endParaRPr lang="en-US" dirty="0"/>
          </a:p>
          <a:p>
            <a:pPr algn="justLow" rtl="1">
              <a:lnSpc>
                <a:spcPct val="150000"/>
              </a:lnSpc>
            </a:pPr>
            <a:r>
              <a:rPr lang="ar-SA" dirty="0"/>
              <a:t>شکایت کردن، گله کردن: (وَقَالَ الرَّسُولُ يَا رَبِّ إِنَّ قَوْمِي اتَّخَذُوا هَذَا الْقُرْآنَ مَهْجُورًا) (الفرقان/30)</a:t>
            </a:r>
            <a:endParaRPr lang="en-US" dirty="0"/>
          </a:p>
          <a:p>
            <a:pPr algn="justLow" rtl="1">
              <a:lnSpc>
                <a:spcPct val="150000"/>
              </a:lnSpc>
            </a:pPr>
            <a:endParaRPr lang="fa-IR" dirty="0" smtClean="0"/>
          </a:p>
          <a:p>
            <a:pPr algn="justLow" rtl="1">
              <a:lnSpc>
                <a:spcPct val="150000"/>
              </a:lnSpc>
            </a:pPr>
            <a:r>
              <a:rPr lang="ar-SA" dirty="0" smtClean="0"/>
              <a:t>معنا </a:t>
            </a:r>
            <a:r>
              <a:rPr lang="ar-SA" dirty="0"/>
              <a:t>همراه با بار احساسی:</a:t>
            </a:r>
            <a:endParaRPr lang="en-US" dirty="0"/>
          </a:p>
          <a:p>
            <a:pPr algn="justLow" rtl="1">
              <a:lnSpc>
                <a:spcPct val="150000"/>
              </a:lnSpc>
            </a:pPr>
            <a:r>
              <a:rPr lang="ar-SA" dirty="0"/>
              <a:t>از سر دشمنی و کینه گفتن: (وَ إِنْ تُصِبْهُمْ سَيِّئَةٌ يَقُولُوا هَذِهِ مِنْ عِنْدِكَ) (النساء/78)</a:t>
            </a:r>
            <a:endParaRPr lang="en-US" dirty="0"/>
          </a:p>
          <a:p>
            <a:pPr algn="justLow" rtl="1">
              <a:lnSpc>
                <a:spcPct val="150000"/>
              </a:lnSpc>
            </a:pPr>
            <a:r>
              <a:rPr lang="ar-SA" dirty="0"/>
              <a:t>از سر غرور و خودپسندی گفتن: (وَ قَالُوا مَنْ أَشَدُّ مِنَّا قُوَّةً) (فصلت/15)</a:t>
            </a:r>
            <a:endParaRPr lang="en-US" dirty="0"/>
          </a:p>
          <a:p>
            <a:pPr algn="justLow" rtl="1">
              <a:lnSpc>
                <a:spcPct val="150000"/>
              </a:lnSpc>
            </a:pPr>
            <a:r>
              <a:rPr lang="ar-SA" dirty="0"/>
              <a:t>از سر حسادت گفتن: (إِذْ قَالُوا لَيُوسُفُ وَأَخُوهُ أَحَبُّ إِلَى أَبِينَا مِنَّا) (يوسف/8)</a:t>
            </a:r>
            <a:endParaRPr lang="en-US" dirty="0"/>
          </a:p>
        </p:txBody>
      </p:sp>
    </p:spTree>
    <p:extLst>
      <p:ext uri="{BB962C8B-B14F-4D97-AF65-F5344CB8AC3E}">
        <p14:creationId xmlns:p14="http://schemas.microsoft.com/office/powerpoint/2010/main" val="1123828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504889"/>
            <a:ext cx="7620000" cy="6324808"/>
          </a:xfrm>
          <a:prstGeom prst="rect">
            <a:avLst/>
          </a:prstGeom>
        </p:spPr>
        <p:txBody>
          <a:bodyPr wrap="square">
            <a:spAutoFit/>
          </a:bodyPr>
          <a:lstStyle/>
          <a:p>
            <a:pPr algn="ctr" rtl="1">
              <a:lnSpc>
                <a:spcPct val="150000"/>
              </a:lnSpc>
            </a:pPr>
            <a:r>
              <a:rPr lang="ar-SA" b="1" dirty="0"/>
              <a:t>نکات کلیدی در معنا شناسی</a:t>
            </a:r>
            <a:endParaRPr lang="en-US" dirty="0"/>
          </a:p>
          <a:p>
            <a:pPr algn="justLow" rtl="1">
              <a:lnSpc>
                <a:spcPct val="150000"/>
              </a:lnSpc>
            </a:pPr>
            <a:r>
              <a:rPr lang="ar-SA" dirty="0" smtClean="0"/>
              <a:t>4</a:t>
            </a:r>
            <a:r>
              <a:rPr lang="ar-SA" dirty="0"/>
              <a:t>. توجه به قبض و بسط مفهومی (تحدید یا تعمیم دایره معنایی واژه</a:t>
            </a:r>
            <a:r>
              <a:rPr lang="ar-SA" dirty="0" smtClean="0"/>
              <a:t>)</a:t>
            </a:r>
            <a:endParaRPr lang="fa-IR" dirty="0" smtClean="0"/>
          </a:p>
          <a:p>
            <a:pPr algn="justLow" rtl="1">
              <a:lnSpc>
                <a:spcPct val="150000"/>
              </a:lnSpc>
            </a:pPr>
            <a:r>
              <a:rPr lang="ar-SA" u="sng" dirty="0" smtClean="0"/>
              <a:t>الرَّجُل </a:t>
            </a:r>
            <a:endParaRPr lang="en-US" dirty="0"/>
          </a:p>
          <a:p>
            <a:pPr algn="justLow" rtl="1">
              <a:lnSpc>
                <a:spcPct val="150000"/>
              </a:lnSpc>
            </a:pPr>
            <a:r>
              <a:rPr lang="ar-SA" dirty="0"/>
              <a:t>1. مرد: وجاء من اقصي المدينة رجل يسعي (طه/36)</a:t>
            </a:r>
            <a:endParaRPr lang="en-US" dirty="0"/>
          </a:p>
          <a:p>
            <a:pPr algn="justLow" rtl="1">
              <a:lnSpc>
                <a:spcPct val="150000"/>
              </a:lnSpc>
            </a:pPr>
            <a:r>
              <a:rPr lang="ar-SA" dirty="0"/>
              <a:t>مراد از مفهوم فوق در آيه 2/282 اعمّ از مرد و پسر نوجوان بالغ مي‌باشد.</a:t>
            </a:r>
            <a:endParaRPr lang="en-US" dirty="0"/>
          </a:p>
          <a:p>
            <a:pPr algn="justLow" rtl="1">
              <a:lnSpc>
                <a:spcPct val="150000"/>
              </a:lnSpc>
            </a:pPr>
            <a:r>
              <a:rPr lang="ar-SA" dirty="0"/>
              <a:t>1ـ1. (شخص): ما جعل ‌الله لرجل من قلبين في جوفه  (الأحزاب/4)</a:t>
            </a:r>
            <a:endParaRPr lang="en-US" dirty="0"/>
          </a:p>
          <a:p>
            <a:pPr algn="justLow" rtl="1">
              <a:lnSpc>
                <a:spcPct val="150000"/>
              </a:lnSpc>
            </a:pPr>
            <a:r>
              <a:rPr lang="ar-SA" dirty="0"/>
              <a:t>2ـ1. (بزرگ، رئيس): يعوذون برجال من‌الجنّ  (الجن/6)</a:t>
            </a:r>
            <a:endParaRPr lang="en-US" dirty="0"/>
          </a:p>
          <a:p>
            <a:pPr algn="justLow" rtl="1">
              <a:lnSpc>
                <a:spcPct val="150000"/>
              </a:lnSpc>
            </a:pPr>
            <a:r>
              <a:rPr lang="ar-SA" dirty="0"/>
              <a:t>3ـ1. (خواجه، صاحب): ورجلاً سلماً  لرجل  (الزمر/29)</a:t>
            </a:r>
            <a:endParaRPr lang="en-US" dirty="0"/>
          </a:p>
          <a:p>
            <a:pPr algn="justLow" rtl="1">
              <a:lnSpc>
                <a:spcPct val="150000"/>
              </a:lnSpc>
            </a:pPr>
            <a:r>
              <a:rPr lang="ar-SA" dirty="0"/>
              <a:t>4ـ1. (برده): ضرب الله مثلاً رجلاً فيه شركاء متشاكسون  (الزمر/29)</a:t>
            </a:r>
            <a:endParaRPr lang="en-US" dirty="0"/>
          </a:p>
          <a:p>
            <a:pPr algn="justLow" rtl="1">
              <a:lnSpc>
                <a:spcPct val="150000"/>
              </a:lnSpc>
            </a:pPr>
            <a:r>
              <a:rPr lang="ar-SA" dirty="0"/>
              <a:t>5ـ1. (شوهر): الرجال قوامون علي النساء  (النساء/34)</a:t>
            </a:r>
            <a:endParaRPr lang="en-US" dirty="0"/>
          </a:p>
          <a:p>
            <a:pPr algn="justLow" rtl="1">
              <a:lnSpc>
                <a:spcPct val="150000"/>
              </a:lnSpc>
            </a:pPr>
            <a:r>
              <a:rPr lang="ar-SA" dirty="0"/>
              <a:t>برخي از مفسران اين واژه را در آيه فوق به معني مرد دانسته‌اند و لذا مسئوليّت سرپرستي از زنان را نه‌تنها در خانواده كه در كل جامعه به‌عهدة مردان مي‌دانند.</a:t>
            </a:r>
            <a:endParaRPr lang="en-US" dirty="0"/>
          </a:p>
          <a:p>
            <a:pPr algn="justLow" rtl="1">
              <a:lnSpc>
                <a:spcPct val="150000"/>
              </a:lnSpc>
            </a:pPr>
            <a:r>
              <a:rPr lang="ar-SA" dirty="0"/>
              <a:t>2. مذكر، جنس مرد:  للرجال نصيب ممّا ترك الولدان والاقربون  (النساء/7)</a:t>
            </a:r>
            <a:endParaRPr lang="en-US" dirty="0"/>
          </a:p>
          <a:p>
            <a:pPr algn="justLow" rtl="1">
              <a:lnSpc>
                <a:spcPct val="150000"/>
              </a:lnSpc>
            </a:pPr>
            <a:r>
              <a:rPr lang="ar-SA" u="sng" dirty="0"/>
              <a:t>الاب</a:t>
            </a:r>
            <a:endParaRPr lang="en-US" dirty="0"/>
          </a:p>
          <a:p>
            <a:pPr algn="justLow" rtl="1">
              <a:lnSpc>
                <a:spcPct val="150000"/>
              </a:lnSpc>
            </a:pPr>
            <a:r>
              <a:rPr lang="ar-SA" dirty="0"/>
              <a:t>پدر، جد، عمو، معلم، مربی </a:t>
            </a:r>
            <a:r>
              <a:rPr lang="ar-SA" dirty="0" smtClean="0"/>
              <a:t>...</a:t>
            </a:r>
            <a:endParaRPr lang="en-US" dirty="0"/>
          </a:p>
        </p:txBody>
      </p:sp>
    </p:spTree>
    <p:extLst>
      <p:ext uri="{BB962C8B-B14F-4D97-AF65-F5344CB8AC3E}">
        <p14:creationId xmlns:p14="http://schemas.microsoft.com/office/powerpoint/2010/main" val="338054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 calcmode="lin" valueType="num">
                                      <p:cBhvr additive="base">
                                        <p:cTn id="4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 calcmode="lin" valueType="num">
                                      <p:cBhvr additive="base">
                                        <p:cTn id="5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609600"/>
            <a:ext cx="7620000" cy="6358151"/>
          </a:xfrm>
          <a:prstGeom prst="rect">
            <a:avLst/>
          </a:prstGeom>
        </p:spPr>
        <p:txBody>
          <a:bodyPr wrap="square">
            <a:spAutoFit/>
          </a:bodyPr>
          <a:lstStyle/>
          <a:p>
            <a:pPr algn="ctr" rtl="1">
              <a:lnSpc>
                <a:spcPts val="2260"/>
              </a:lnSpc>
            </a:pPr>
            <a:r>
              <a:rPr lang="ar-SA" b="1" dirty="0"/>
              <a:t>نکات کلیدی در معنا شناسی</a:t>
            </a:r>
            <a:endParaRPr lang="en-US" dirty="0"/>
          </a:p>
          <a:p>
            <a:pPr algn="justLow" rtl="1">
              <a:lnSpc>
                <a:spcPts val="2260"/>
              </a:lnSpc>
              <a:spcAft>
                <a:spcPts val="1200"/>
              </a:spcAft>
            </a:pPr>
            <a:r>
              <a:rPr lang="ar-SA" dirty="0" smtClean="0"/>
              <a:t>5</a:t>
            </a:r>
            <a:r>
              <a:rPr lang="ar-SA" dirty="0"/>
              <a:t>. توجه به بافت و سیاق </a:t>
            </a:r>
            <a:endParaRPr lang="en-US" dirty="0"/>
          </a:p>
          <a:p>
            <a:pPr algn="justLow" rtl="1">
              <a:lnSpc>
                <a:spcPts val="2260"/>
              </a:lnSpc>
              <a:spcAft>
                <a:spcPts val="600"/>
              </a:spcAft>
            </a:pPr>
            <a:r>
              <a:rPr lang="ar-SA" dirty="0"/>
              <a:t>فضایی که متن و سخن در آن تولید می شوند. براي دست یابی به فهم صحیح متن افزون بر شناخت معناي واژگان به بافتی که الفاظ در آن قرار می گیرند نیز باید توجه کرد. زیرا گاهی لفظ در ساختار ترکیبی که در آن قرار گرفته، ما را به مفهوم جدیدتري می رساند.</a:t>
            </a:r>
            <a:endParaRPr lang="en-US" dirty="0"/>
          </a:p>
          <a:p>
            <a:pPr algn="justLow" rtl="1">
              <a:lnSpc>
                <a:spcPts val="2260"/>
              </a:lnSpc>
            </a:pPr>
            <a:r>
              <a:rPr lang="fa-IR" dirty="0" smtClean="0"/>
              <a:t>أ</a:t>
            </a:r>
            <a:r>
              <a:rPr lang="ar-SA" dirty="0" smtClean="0"/>
              <a:t>. </a:t>
            </a:r>
            <a:r>
              <a:rPr lang="ar-SA" dirty="0"/>
              <a:t>قراین حالیه ، محیط بیرون از متن و سخن(بافت برون زبانی)</a:t>
            </a:r>
            <a:endParaRPr lang="en-US" dirty="0"/>
          </a:p>
          <a:p>
            <a:pPr algn="justLow" rtl="1">
              <a:lnSpc>
                <a:spcPts val="2260"/>
              </a:lnSpc>
            </a:pPr>
            <a:r>
              <a:rPr lang="ar-SA" dirty="0"/>
              <a:t>    مانند اسباب و شان نزول آیات </a:t>
            </a:r>
            <a:endParaRPr lang="en-US" dirty="0"/>
          </a:p>
          <a:p>
            <a:pPr algn="justLow" rtl="1">
              <a:lnSpc>
                <a:spcPts val="2260"/>
              </a:lnSpc>
            </a:pPr>
            <a:r>
              <a:rPr lang="ar-SA" dirty="0"/>
              <a:t>    مانند بافت موقعیتی و  فضاي عصر نزول : یعنی شرایط فرهنگی، عقیدتی، اجتماعی، محیطی و سیاسی زمان نزول</a:t>
            </a:r>
            <a:endParaRPr lang="en-US" dirty="0"/>
          </a:p>
          <a:p>
            <a:pPr algn="justLow" rtl="1">
              <a:lnSpc>
                <a:spcPts val="2260"/>
              </a:lnSpc>
              <a:spcBef>
                <a:spcPts val="1200"/>
              </a:spcBef>
            </a:pPr>
            <a:r>
              <a:rPr lang="fa-IR" dirty="0" smtClean="0"/>
              <a:t>ب</a:t>
            </a:r>
            <a:r>
              <a:rPr lang="ar-SA" dirty="0" smtClean="0"/>
              <a:t>. </a:t>
            </a:r>
            <a:r>
              <a:rPr lang="ar-SA" dirty="0"/>
              <a:t>قراین مقالیه یا متنی (بافت درون متنی)</a:t>
            </a:r>
            <a:endParaRPr lang="en-US" dirty="0"/>
          </a:p>
          <a:p>
            <a:pPr algn="justLow" rtl="1">
              <a:lnSpc>
                <a:spcPts val="2260"/>
              </a:lnSpc>
            </a:pPr>
            <a:r>
              <a:rPr lang="ar-SA" u="sng" dirty="0" smtClean="0"/>
              <a:t>سیاق </a:t>
            </a:r>
            <a:r>
              <a:rPr lang="ar-SA" u="sng" dirty="0"/>
              <a:t>کلمات</a:t>
            </a:r>
            <a:endParaRPr lang="en-US" dirty="0"/>
          </a:p>
          <a:p>
            <a:pPr algn="justLow" rtl="1">
              <a:lnSpc>
                <a:spcPts val="2260"/>
              </a:lnSpc>
            </a:pPr>
            <a:r>
              <a:rPr lang="ar-SA" dirty="0"/>
              <a:t>مَالِكِ يوْمِ الدِّينِ(الفاتحة/4) (خداوندي که) مالک روز جزاست.</a:t>
            </a:r>
            <a:endParaRPr lang="en-US" dirty="0"/>
          </a:p>
          <a:p>
            <a:pPr algn="justLow" rtl="1">
              <a:lnSpc>
                <a:spcPts val="2260"/>
              </a:lnSpc>
            </a:pPr>
            <a:r>
              <a:rPr lang="ar-SA" dirty="0"/>
              <a:t>إِنَّ الدِّينَ عِنْدَ اللَّهِ الْإِسْلَامُ ...(آل عمران/19) دين در نزد خدا، اسلام (و تسليم بودن در برابر حق) است.</a:t>
            </a:r>
            <a:endParaRPr lang="en-US" dirty="0"/>
          </a:p>
          <a:p>
            <a:pPr algn="justLow" rtl="1">
              <a:lnSpc>
                <a:spcPts val="2260"/>
              </a:lnSpc>
            </a:pPr>
            <a:r>
              <a:rPr lang="ar-SA" dirty="0"/>
              <a:t>لَا إِكْرَاهَ فِي الدِّينِ ...(البقرة/256) در قبول دين، اکراهي نيست</a:t>
            </a:r>
            <a:endParaRPr lang="en-US" dirty="0"/>
          </a:p>
          <a:p>
            <a:pPr algn="justLow" rtl="1">
              <a:lnSpc>
                <a:spcPts val="2260"/>
              </a:lnSpc>
            </a:pPr>
            <a:r>
              <a:rPr lang="ar-SA" u="sng" dirty="0"/>
              <a:t>سیاق جملات و آیات</a:t>
            </a:r>
            <a:endParaRPr lang="en-US" dirty="0"/>
          </a:p>
          <a:p>
            <a:pPr algn="justLow" rtl="1">
              <a:lnSpc>
                <a:spcPts val="2260"/>
              </a:lnSpc>
            </a:pPr>
            <a:r>
              <a:rPr lang="ar-SA" dirty="0"/>
              <a:t>مجموع واژگان، جملات، آیات (و حتی سوره ها مانند فیل و قریش) پیش و پس در ساخت معنا و فهم مقصود نقش دارند.</a:t>
            </a:r>
            <a:endParaRPr lang="en-US" dirty="0"/>
          </a:p>
          <a:p>
            <a:pPr algn="justLow" rtl="1"/>
            <a:endParaRPr lang="en-US" dirty="0"/>
          </a:p>
        </p:txBody>
      </p:sp>
    </p:spTree>
    <p:extLst>
      <p:ext uri="{BB962C8B-B14F-4D97-AF65-F5344CB8AC3E}">
        <p14:creationId xmlns:p14="http://schemas.microsoft.com/office/powerpoint/2010/main" val="1992168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 calcmode="lin" valueType="num">
                                      <p:cBhvr additive="base">
                                        <p:cTn id="2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 calcmode="lin" valueType="num">
                                      <p:cBhvr additive="base">
                                        <p:cTn id="3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اللهمّ صَلّ علــی مُحـَـمّدٍ و آلِ محمّد و عَجِّل فرجَهم - عکس ویسگون">
            <a:extLst>
              <a:ext uri="{FF2B5EF4-FFF2-40B4-BE49-F238E27FC236}">
                <a16:creationId xmlns:a16="http://schemas.microsoft.com/office/drawing/2014/main" id="{C5978A95-2997-45F6-8688-CDC542408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4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34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838200"/>
            <a:ext cx="7491046" cy="5947782"/>
          </a:xfrm>
          <a:prstGeom prst="rect">
            <a:avLst/>
          </a:prstGeom>
          <a:noFill/>
        </p:spPr>
        <p:txBody>
          <a:bodyPr wrap="square" rtlCol="0">
            <a:spAutoFit/>
          </a:bodyPr>
          <a:lstStyle/>
          <a:p>
            <a:pPr algn="ctr" rtl="1"/>
            <a:r>
              <a:rPr lang="ar-SA" sz="2500" b="1" dirty="0"/>
              <a:t>ترجمه </a:t>
            </a:r>
            <a:r>
              <a:rPr lang="ar-SA" sz="2500" b="1" dirty="0" smtClean="0"/>
              <a:t>قرآن</a:t>
            </a:r>
            <a:endParaRPr lang="fa-IR" sz="2500" b="1" dirty="0" smtClean="0"/>
          </a:p>
          <a:p>
            <a:pPr algn="r" rtl="1"/>
            <a:endParaRPr lang="fa-IR" b="1" dirty="0"/>
          </a:p>
          <a:p>
            <a:pPr algn="r" rtl="1"/>
            <a:endParaRPr lang="en-US" dirty="0"/>
          </a:p>
          <a:p>
            <a:pPr algn="r" rtl="1">
              <a:lnSpc>
                <a:spcPct val="150000"/>
              </a:lnSpc>
            </a:pPr>
            <a:r>
              <a:rPr lang="ar-SA" dirty="0"/>
              <a:t>هدف ترجمه</a:t>
            </a:r>
            <a:endParaRPr lang="en-US" dirty="0"/>
          </a:p>
          <a:p>
            <a:pPr algn="r" rtl="1">
              <a:lnSpc>
                <a:spcPct val="150000"/>
              </a:lnSpc>
            </a:pPr>
            <a:r>
              <a:rPr lang="ar-SA" dirty="0"/>
              <a:t>- ترجمه پذیری قرآن؟</a:t>
            </a:r>
            <a:endParaRPr lang="en-US" dirty="0"/>
          </a:p>
          <a:p>
            <a:pPr algn="r" rtl="1">
              <a:lnSpc>
                <a:spcPct val="150000"/>
              </a:lnSpc>
            </a:pPr>
            <a:r>
              <a:rPr lang="ar-SA" dirty="0"/>
              <a:t>- هیچ ترجمه‌ای نمی‌تواند جایگزین متن عربی قرآن باشد</a:t>
            </a:r>
            <a:endParaRPr lang="en-US" dirty="0"/>
          </a:p>
          <a:p>
            <a:pPr algn="r" rtl="1">
              <a:lnSpc>
                <a:spcPct val="150000"/>
              </a:lnSpc>
            </a:pPr>
            <a:r>
              <a:rPr lang="ar-SA" dirty="0"/>
              <a:t>- مخاطب: فهم لغت / فهم معنا</a:t>
            </a:r>
            <a:endParaRPr lang="en-US" dirty="0"/>
          </a:p>
          <a:p>
            <a:pPr algn="r" rtl="1">
              <a:lnSpc>
                <a:spcPct val="150000"/>
              </a:lnSpc>
            </a:pPr>
            <a:r>
              <a:rPr lang="fa-IR" dirty="0"/>
              <a:t> </a:t>
            </a:r>
            <a:endParaRPr lang="fa-IR" dirty="0" smtClean="0"/>
          </a:p>
          <a:p>
            <a:pPr algn="r" rtl="1">
              <a:lnSpc>
                <a:spcPct val="150000"/>
              </a:lnSpc>
            </a:pPr>
            <a:endParaRPr lang="fa-IR" dirty="0"/>
          </a:p>
          <a:p>
            <a:pPr algn="r" rtl="1">
              <a:lnSpc>
                <a:spcPct val="150000"/>
              </a:lnSpc>
            </a:pPr>
            <a:endParaRPr lang="en-US" dirty="0"/>
          </a:p>
          <a:p>
            <a:pPr algn="r" rtl="1">
              <a:lnSpc>
                <a:spcPct val="150000"/>
              </a:lnSpc>
            </a:pPr>
            <a:r>
              <a:rPr lang="fa-IR" dirty="0"/>
              <a:t>انواع ترجمه</a:t>
            </a:r>
            <a:endParaRPr lang="en-US" dirty="0"/>
          </a:p>
          <a:p>
            <a:pPr algn="r" rtl="1">
              <a:lnSpc>
                <a:spcPct val="150000"/>
              </a:lnSpc>
            </a:pPr>
            <a:r>
              <a:rPr lang="ar-SA" dirty="0"/>
              <a:t>- ترجمه منظوم مانند: امید مجد</a:t>
            </a:r>
            <a:r>
              <a:rPr lang="fa-IR" dirty="0"/>
              <a:t>۱۳۷۶</a:t>
            </a:r>
            <a:r>
              <a:rPr lang="ar-SA" dirty="0"/>
              <a:t>ش ؛ محمد شائق</a:t>
            </a:r>
            <a:r>
              <a:rPr lang="fa-IR" dirty="0"/>
              <a:t>۱۳۸۰</a:t>
            </a:r>
            <a:r>
              <a:rPr lang="ar-SA" dirty="0"/>
              <a:t>ش</a:t>
            </a:r>
            <a:endParaRPr lang="en-US" dirty="0"/>
          </a:p>
          <a:p>
            <a:pPr algn="r" rtl="1">
              <a:lnSpc>
                <a:spcPct val="150000"/>
              </a:lnSpc>
            </a:pPr>
            <a:r>
              <a:rPr lang="ar-SA" dirty="0"/>
              <a:t>- ترجمه تحت‌اللفظی: قدیمی</a:t>
            </a:r>
            <a:endParaRPr lang="en-US" dirty="0"/>
          </a:p>
          <a:p>
            <a:pPr algn="r" rtl="1">
              <a:lnSpc>
                <a:spcPct val="150000"/>
              </a:lnSpc>
            </a:pPr>
            <a:r>
              <a:rPr lang="ar-SA" dirty="0"/>
              <a:t>- ترجمه مفهومی : ترجمه آزاد، ترجمه‌ تفسیری</a:t>
            </a:r>
            <a:endParaRPr lang="en-US" dirty="0"/>
          </a:p>
          <a:p>
            <a:pPr algn="r" defTabSz="685800" rtl="1">
              <a:lnSpc>
                <a:spcPct val="150000"/>
              </a:lnSpc>
            </a:pPr>
            <a:endParaRPr lang="en-US" sz="1500" b="1" dirty="0">
              <a:solidFill>
                <a:prstClr val="black"/>
              </a:solidFill>
              <a:latin typeface="Calibri" panose="020F0502020204030204"/>
            </a:endParaRPr>
          </a:p>
        </p:txBody>
      </p:sp>
    </p:spTree>
    <p:extLst>
      <p:ext uri="{BB962C8B-B14F-4D97-AF65-F5344CB8AC3E}">
        <p14:creationId xmlns:p14="http://schemas.microsoft.com/office/powerpoint/2010/main" val="3085481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 calcmode="lin" valueType="num">
                                      <p:cBhvr additive="base">
                                        <p:cTn id="2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 calcmode="lin" valueType="num">
                                      <p:cBhvr additive="base">
                                        <p:cTn id="2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anim calcmode="lin" valueType="num">
                                      <p:cBhvr additive="base">
                                        <p:cTn id="3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anim calcmode="lin" valueType="num">
                                      <p:cBhvr additive="base">
                                        <p:cTn id="37"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9554" y="914400"/>
            <a:ext cx="7491046" cy="6086282"/>
          </a:xfrm>
          <a:prstGeom prst="rect">
            <a:avLst/>
          </a:prstGeom>
          <a:noFill/>
        </p:spPr>
        <p:txBody>
          <a:bodyPr wrap="square" rtlCol="0">
            <a:spAutoFit/>
          </a:bodyPr>
          <a:lstStyle/>
          <a:p>
            <a:pPr algn="ctr" rtl="1"/>
            <a:r>
              <a:rPr lang="ar-SA" b="1" dirty="0"/>
              <a:t>عوامل مؤثر در ترجمه </a:t>
            </a:r>
            <a:endParaRPr lang="fa-IR" b="1" dirty="0" smtClean="0"/>
          </a:p>
          <a:p>
            <a:pPr algn="r" rtl="1"/>
            <a:endParaRPr lang="en-US" dirty="0"/>
          </a:p>
          <a:p>
            <a:pPr algn="r" rtl="1">
              <a:lnSpc>
                <a:spcPct val="150000"/>
              </a:lnSpc>
            </a:pPr>
            <a:r>
              <a:rPr lang="ar-SA" dirty="0"/>
              <a:t>1. ویژگی های شخص یا گروه مترجم از نظر عقیدتی و گرایشات و علمی:</a:t>
            </a:r>
            <a:endParaRPr lang="en-US" dirty="0"/>
          </a:p>
          <a:p>
            <a:pPr algn="r" rtl="1">
              <a:lnSpc>
                <a:spcPct val="150000"/>
              </a:lnSpc>
            </a:pPr>
            <a:r>
              <a:rPr lang="ar-SA" dirty="0"/>
              <a:t>- آشنایی با فن ترجمه، زبان شناسی، اسلوب های کلامی، زبان قرآن: زبان عرفی، علمی، نمادین</a:t>
            </a:r>
            <a:endParaRPr lang="en-US" dirty="0"/>
          </a:p>
          <a:p>
            <a:pPr algn="r" rtl="1">
              <a:lnSpc>
                <a:spcPct val="150000"/>
              </a:lnSpc>
            </a:pPr>
            <a:r>
              <a:rPr lang="ar-SA" dirty="0"/>
              <a:t>- آشنایی با زبان و ادبیات عرب</a:t>
            </a:r>
            <a:endParaRPr lang="en-US" dirty="0"/>
          </a:p>
          <a:p>
            <a:pPr algn="r" rtl="1">
              <a:lnSpc>
                <a:spcPct val="150000"/>
              </a:lnSpc>
            </a:pPr>
            <a:r>
              <a:rPr lang="ar-SA" dirty="0"/>
              <a:t>- آشنایی حدیث، علوم قرآنی و دیگر علوم اسلامی</a:t>
            </a:r>
            <a:endParaRPr lang="en-US" dirty="0"/>
          </a:p>
          <a:p>
            <a:pPr algn="r" rtl="1">
              <a:lnSpc>
                <a:spcPct val="150000"/>
              </a:lnSpc>
            </a:pPr>
            <a:r>
              <a:rPr lang="ar-SA" dirty="0"/>
              <a:t>- آشنایی با تاریخ ادیان، تاریخ صدر اسلام (اسباب النزول)</a:t>
            </a:r>
            <a:endParaRPr lang="en-US" dirty="0"/>
          </a:p>
          <a:p>
            <a:pPr algn="r" rtl="1">
              <a:lnSpc>
                <a:spcPct val="150000"/>
              </a:lnSpc>
            </a:pPr>
            <a:r>
              <a:rPr lang="ar-SA" dirty="0"/>
              <a:t>- آشنایی با علوم متعدد: تجربی (فیزیک، نجوم، زیست شناسی و..) و انسانی (روانشناسی، علوم تربیتی، جامعه شناسی) است.</a:t>
            </a:r>
            <a:endParaRPr lang="en-US" dirty="0"/>
          </a:p>
          <a:p>
            <a:pPr algn="r" rtl="1">
              <a:lnSpc>
                <a:spcPct val="150000"/>
              </a:lnSpc>
            </a:pPr>
            <a:r>
              <a:rPr lang="ar-SA" dirty="0"/>
              <a:t>2. متن، منابع و معیارهای استفاده شده</a:t>
            </a:r>
            <a:endParaRPr lang="en-US" dirty="0"/>
          </a:p>
          <a:p>
            <a:pPr algn="r" rtl="1">
              <a:lnSpc>
                <a:spcPct val="150000"/>
              </a:lnSpc>
            </a:pPr>
            <a:r>
              <a:rPr lang="ar-SA" dirty="0"/>
              <a:t>3. سبک و روش ترجمه</a:t>
            </a:r>
            <a:endParaRPr lang="en-US" dirty="0"/>
          </a:p>
          <a:p>
            <a:pPr algn="r" rtl="1">
              <a:lnSpc>
                <a:spcPct val="150000"/>
              </a:lnSpc>
            </a:pPr>
            <a:r>
              <a:rPr lang="ar-SA" dirty="0"/>
              <a:t>4. زبان و فرهنگ مخاطب</a:t>
            </a:r>
            <a:endParaRPr lang="en-US" dirty="0"/>
          </a:p>
          <a:p>
            <a:pPr algn="r" rtl="1">
              <a:lnSpc>
                <a:spcPct val="150000"/>
              </a:lnSpc>
            </a:pPr>
            <a:r>
              <a:rPr lang="ar-SA" dirty="0"/>
              <a:t>5. زمان ترجمه </a:t>
            </a:r>
            <a:endParaRPr lang="en-US" dirty="0"/>
          </a:p>
          <a:p>
            <a:pPr algn="r" defTabSz="685800">
              <a:lnSpc>
                <a:spcPct val="150000"/>
              </a:lnSpc>
            </a:pPr>
            <a:endParaRPr lang="en-US" sz="1500" b="1" dirty="0">
              <a:solidFill>
                <a:prstClr val="black"/>
              </a:solidFill>
              <a:latin typeface="Calibri" panose="020F0502020204030204"/>
            </a:endParaRPr>
          </a:p>
        </p:txBody>
      </p:sp>
    </p:spTree>
    <p:extLst>
      <p:ext uri="{BB962C8B-B14F-4D97-AF65-F5344CB8AC3E}">
        <p14:creationId xmlns:p14="http://schemas.microsoft.com/office/powerpoint/2010/main" val="2822431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 calcmode="lin" valueType="num">
                                      <p:cBhvr additive="base">
                                        <p:cTn id="3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anim calcmode="lin" valueType="num">
                                      <p:cBhvr additive="base">
                                        <p:cTn id="4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533400"/>
            <a:ext cx="7491046" cy="6635278"/>
          </a:xfrm>
          <a:prstGeom prst="rect">
            <a:avLst/>
          </a:prstGeom>
          <a:noFill/>
        </p:spPr>
        <p:txBody>
          <a:bodyPr wrap="square" rtlCol="0">
            <a:spAutoFit/>
          </a:bodyPr>
          <a:lstStyle/>
          <a:p>
            <a:pPr algn="ctr" rtl="1">
              <a:lnSpc>
                <a:spcPct val="150000"/>
              </a:lnSpc>
            </a:pPr>
            <a:r>
              <a:rPr lang="ar-SA" b="1" dirty="0"/>
              <a:t>انواع منابع در باره واژگان قرآن</a:t>
            </a:r>
            <a:endParaRPr lang="en-US" dirty="0"/>
          </a:p>
          <a:p>
            <a:pPr algn="r" rtl="1">
              <a:lnSpc>
                <a:spcPct val="150000"/>
              </a:lnSpc>
            </a:pPr>
            <a:r>
              <a:rPr lang="ar-SA" dirty="0"/>
              <a:t>فهرستها</a:t>
            </a:r>
            <a:endParaRPr lang="en-US" dirty="0"/>
          </a:p>
          <a:p>
            <a:pPr algn="r" rtl="1">
              <a:lnSpc>
                <a:spcPct val="150000"/>
              </a:lnSpc>
            </a:pPr>
            <a:r>
              <a:rPr lang="ar-SA" dirty="0"/>
              <a:t>المعجم المفهرس لألفاظ القرآن الكريم، محمد فؤاد عبد الباقي</a:t>
            </a:r>
            <a:endParaRPr lang="en-US" dirty="0"/>
          </a:p>
          <a:p>
            <a:pPr algn="r" rtl="1">
              <a:lnSpc>
                <a:spcPct val="150000"/>
              </a:lnSpc>
            </a:pPr>
            <a:r>
              <a:rPr lang="ar-SA" dirty="0"/>
              <a:t>کتاب معجم الادوات و الضمائر فی القرآن الکریم، عبدالحمید مصطفی‌السید، اسماعیل احمد عمایره</a:t>
            </a:r>
            <a:endParaRPr lang="en-US" dirty="0"/>
          </a:p>
          <a:p>
            <a:pPr algn="r" rtl="1">
              <a:lnSpc>
                <a:spcPct val="150000"/>
              </a:lnSpc>
            </a:pPr>
            <a:r>
              <a:rPr lang="ar-SA" dirty="0"/>
              <a:t>معجم الإحصائي لألفاظ القرآن الكريم، دكتر محمود روحاني</a:t>
            </a:r>
            <a:endParaRPr lang="en-US" dirty="0"/>
          </a:p>
          <a:p>
            <a:pPr algn="r" rtl="1">
              <a:lnSpc>
                <a:spcPct val="150000"/>
              </a:lnSpc>
            </a:pPr>
            <a:r>
              <a:rPr lang="ar-SA" dirty="0"/>
              <a:t> </a:t>
            </a:r>
            <a:endParaRPr lang="en-US" dirty="0"/>
          </a:p>
          <a:p>
            <a:pPr algn="r" rtl="1">
              <a:lnSpc>
                <a:spcPct val="150000"/>
              </a:lnSpc>
            </a:pPr>
            <a:r>
              <a:rPr lang="ar-SA" dirty="0"/>
              <a:t>منابع لغوی</a:t>
            </a:r>
            <a:endParaRPr lang="en-US" dirty="0"/>
          </a:p>
          <a:p>
            <a:pPr algn="r" rtl="1">
              <a:lnSpc>
                <a:spcPct val="150000"/>
              </a:lnSpc>
            </a:pPr>
            <a:r>
              <a:rPr lang="ar-SA" dirty="0"/>
              <a:t>لسان العرب، ابن منظور</a:t>
            </a:r>
            <a:endParaRPr lang="en-US" dirty="0"/>
          </a:p>
          <a:p>
            <a:pPr algn="r" rtl="1">
              <a:lnSpc>
                <a:spcPct val="150000"/>
              </a:lnSpc>
            </a:pPr>
            <a:r>
              <a:rPr lang="ar-SA" dirty="0"/>
              <a:t>اقرب الموارد، شرتونی</a:t>
            </a:r>
            <a:endParaRPr lang="en-US" dirty="0"/>
          </a:p>
          <a:p>
            <a:pPr algn="r" rtl="1">
              <a:lnSpc>
                <a:spcPct val="150000"/>
              </a:lnSpc>
            </a:pPr>
            <a:r>
              <a:rPr lang="ar-SA" dirty="0"/>
              <a:t>معجم مقاییس اللغه، ابن فارس</a:t>
            </a:r>
            <a:endParaRPr lang="en-US" dirty="0"/>
          </a:p>
          <a:p>
            <a:pPr algn="r" rtl="1">
              <a:lnSpc>
                <a:spcPct val="150000"/>
              </a:lnSpc>
            </a:pPr>
            <a:r>
              <a:rPr lang="ar-SA" dirty="0"/>
              <a:t>العین، خلیل</a:t>
            </a:r>
            <a:endParaRPr lang="en-US" dirty="0"/>
          </a:p>
          <a:p>
            <a:pPr algn="r" rtl="1">
              <a:lnSpc>
                <a:spcPct val="150000"/>
              </a:lnSpc>
            </a:pPr>
            <a:r>
              <a:rPr lang="ar-SA" dirty="0"/>
              <a:t>المعجم الوسیط، جمعی از مولفان</a:t>
            </a:r>
            <a:endParaRPr lang="en-US" dirty="0"/>
          </a:p>
          <a:p>
            <a:pPr algn="r" rtl="1">
              <a:lnSpc>
                <a:spcPct val="150000"/>
              </a:lnSpc>
            </a:pPr>
            <a:r>
              <a:rPr lang="ar-SA" dirty="0"/>
              <a:t>لغتنامه دهخدا</a:t>
            </a:r>
            <a:endParaRPr lang="en-US" dirty="0"/>
          </a:p>
          <a:p>
            <a:pPr algn="r" rtl="1">
              <a:lnSpc>
                <a:spcPct val="150000"/>
              </a:lnSpc>
            </a:pPr>
            <a:r>
              <a:rPr lang="ar-SA" dirty="0"/>
              <a:t>فرهنگ معاصر، آذرتاش آذرنوش</a:t>
            </a:r>
            <a:endParaRPr lang="en-US" dirty="0"/>
          </a:p>
          <a:p>
            <a:pPr algn="r" defTabSz="685800">
              <a:lnSpc>
                <a:spcPct val="150000"/>
              </a:lnSpc>
            </a:pPr>
            <a:endParaRPr lang="en-US" sz="1500" b="1" dirty="0">
              <a:solidFill>
                <a:prstClr val="black"/>
              </a:solidFill>
              <a:latin typeface="Calibri" panose="020F0502020204030204"/>
            </a:endParaRPr>
          </a:p>
        </p:txBody>
      </p:sp>
    </p:spTree>
    <p:extLst>
      <p:ext uri="{BB962C8B-B14F-4D97-AF65-F5344CB8AC3E}">
        <p14:creationId xmlns:p14="http://schemas.microsoft.com/office/powerpoint/2010/main" val="3009821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 calcmode="lin" valueType="num">
                                      <p:cBhvr additive="base">
                                        <p:cTn id="3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anim calcmode="lin" valueType="num">
                                      <p:cBhvr additive="base">
                                        <p:cTn id="4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anim calcmode="lin" valueType="num">
                                      <p:cBhvr additive="base">
                                        <p:cTn id="49"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xEl>
                                              <p:pRg st="13" end="13"/>
                                            </p:txEl>
                                          </p:spTgt>
                                        </p:tgtEl>
                                        <p:attrNameLst>
                                          <p:attrName>style.visibility</p:attrName>
                                        </p:attrNameLst>
                                      </p:cBhvr>
                                      <p:to>
                                        <p:strVal val="visible"/>
                                      </p:to>
                                    </p:set>
                                    <p:anim calcmode="lin" valueType="num">
                                      <p:cBhvr additive="base">
                                        <p:cTn id="53"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625525"/>
            <a:ext cx="7620000" cy="5809283"/>
          </a:xfrm>
          <a:prstGeom prst="rect">
            <a:avLst/>
          </a:prstGeom>
        </p:spPr>
        <p:txBody>
          <a:bodyPr wrap="square">
            <a:spAutoFit/>
          </a:bodyPr>
          <a:lstStyle/>
          <a:p>
            <a:pPr algn="ctr" rtl="1">
              <a:lnSpc>
                <a:spcPct val="150000"/>
              </a:lnSpc>
              <a:spcAft>
                <a:spcPts val="1200"/>
              </a:spcAft>
            </a:pPr>
            <a:r>
              <a:rPr lang="ar-SA" b="1" dirty="0">
                <a:latin typeface="Tahoma" panose="020B0604030504040204" pitchFamily="34" charset="0"/>
                <a:ea typeface="Tahoma" panose="020B0604030504040204" pitchFamily="34" charset="0"/>
                <a:cs typeface="Tahoma" panose="020B0604030504040204" pitchFamily="34" charset="0"/>
              </a:rPr>
              <a:t>منابع لغت </a:t>
            </a:r>
            <a:r>
              <a:rPr lang="ar-SA" b="1" dirty="0" smtClean="0">
                <a:latin typeface="Tahoma" panose="020B0604030504040204" pitchFamily="34" charset="0"/>
                <a:ea typeface="Tahoma" panose="020B0604030504040204" pitchFamily="34" charset="0"/>
                <a:cs typeface="Tahoma" panose="020B0604030504040204" pitchFamily="34" charset="0"/>
              </a:rPr>
              <a:t>قرآن</a:t>
            </a:r>
            <a:endParaRPr lang="fa-IR" b="1" dirty="0" smtClean="0">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r>
              <a:rPr lang="ar-SA" dirty="0" smtClean="0">
                <a:latin typeface="Tahoma" panose="020B0604030504040204" pitchFamily="34" charset="0"/>
                <a:ea typeface="Tahoma" panose="020B0604030504040204" pitchFamily="34" charset="0"/>
                <a:cs typeface="Tahoma" panose="020B0604030504040204" pitchFamily="34" charset="0"/>
              </a:rPr>
              <a:t>ألتّحقیق </a:t>
            </a:r>
            <a:r>
              <a:rPr lang="ar-SA" dirty="0">
                <a:latin typeface="Tahoma" panose="020B0604030504040204" pitchFamily="34" charset="0"/>
                <a:ea typeface="Tahoma" panose="020B0604030504040204" pitchFamily="34" charset="0"/>
                <a:cs typeface="Tahoma" panose="020B0604030504040204" pitchFamily="34" charset="0"/>
              </a:rPr>
              <a:t>فی کلمات القرآن الکریم، حسن مصطفوی (14 ج) : (ارجاع کثرت به وحدت)</a:t>
            </a:r>
            <a:endParaRPr lang="en-US" dirty="0">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r>
              <a:rPr lang="ar-SA" dirty="0">
                <a:latin typeface="Tahoma" panose="020B0604030504040204" pitchFamily="34" charset="0"/>
                <a:ea typeface="Tahoma" panose="020B0604030504040204" pitchFamily="34" charset="0"/>
                <a:cs typeface="Tahoma" panose="020B0604030504040204" pitchFamily="34" charset="0"/>
              </a:rPr>
              <a:t>مفردات الفاظ القرآن ، راغب اصفهانی</a:t>
            </a:r>
            <a:endParaRPr lang="en-US" dirty="0">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r>
              <a:rPr lang="ar-SA" dirty="0">
                <a:latin typeface="Tahoma" panose="020B0604030504040204" pitchFamily="34" charset="0"/>
                <a:ea typeface="Tahoma" panose="020B0604030504040204" pitchFamily="34" charset="0"/>
                <a:cs typeface="Tahoma" panose="020B0604030504040204" pitchFamily="34" charset="0"/>
              </a:rPr>
              <a:t>مُعجم الفاظ القرآن الکریم ، مَجمع اللّغة العَرَبیة، الهیئة المصریة</a:t>
            </a:r>
            <a:endParaRPr lang="en-US" dirty="0">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r>
              <a:rPr lang="ar-SA" dirty="0">
                <a:latin typeface="Tahoma" panose="020B0604030504040204" pitchFamily="34" charset="0"/>
                <a:ea typeface="Tahoma" panose="020B0604030504040204" pitchFamily="34" charset="0"/>
                <a:cs typeface="Tahoma" panose="020B0604030504040204" pitchFamily="34" charset="0"/>
              </a:rPr>
              <a:t>قاموس قرآن سید علی‌اکبر قرشی </a:t>
            </a:r>
            <a:endParaRPr lang="en-US" dirty="0">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r>
              <a:rPr lang="ar-SA" dirty="0">
                <a:latin typeface="Tahoma" panose="020B0604030504040204" pitchFamily="34" charset="0"/>
                <a:ea typeface="Tahoma" panose="020B0604030504040204" pitchFamily="34" charset="0"/>
                <a:cs typeface="Tahoma" panose="020B0604030504040204" pitchFamily="34" charset="0"/>
              </a:rPr>
              <a:t>مجمع البحرین، طریحی</a:t>
            </a:r>
            <a:endParaRPr lang="en-US" dirty="0">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r>
              <a:rPr lang="ar-SA" dirty="0">
                <a:latin typeface="Tahoma" panose="020B0604030504040204" pitchFamily="34" charset="0"/>
                <a:ea typeface="Tahoma" panose="020B0604030504040204" pitchFamily="34" charset="0"/>
                <a:cs typeface="Tahoma" panose="020B0604030504040204" pitchFamily="34" charset="0"/>
              </a:rPr>
              <a:t>معانی القرآن، فَرّاء / اخفش  /  زَجّاج</a:t>
            </a:r>
            <a:endParaRPr lang="en-US" dirty="0">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r>
              <a:rPr lang="ar-SA" dirty="0">
                <a:latin typeface="Tahoma" panose="020B0604030504040204" pitchFamily="34" charset="0"/>
                <a:ea typeface="Tahoma" panose="020B0604030504040204" pitchFamily="34" charset="0"/>
                <a:cs typeface="Tahoma" panose="020B0604030504040204" pitchFamily="34" charset="0"/>
              </a:rPr>
              <a:t>غریب القرآن، ابن قُتَیبه</a:t>
            </a:r>
            <a:endParaRPr lang="en-US" dirty="0">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r>
              <a:rPr lang="ar-SA" dirty="0">
                <a:latin typeface="Tahoma" panose="020B0604030504040204" pitchFamily="34" charset="0"/>
                <a:ea typeface="Tahoma" panose="020B0604030504040204" pitchFamily="34" charset="0"/>
                <a:cs typeface="Tahoma" panose="020B0604030504040204" pitchFamily="34" charset="0"/>
              </a:rPr>
              <a:t>وجوه و نظائر، </a:t>
            </a:r>
            <a:r>
              <a:rPr lang="ar-SA" dirty="0" smtClean="0">
                <a:latin typeface="Tahoma" panose="020B0604030504040204" pitchFamily="34" charset="0"/>
                <a:ea typeface="Tahoma" panose="020B0604030504040204" pitchFamily="34" charset="0"/>
                <a:cs typeface="Tahoma" panose="020B0604030504040204" pitchFamily="34" charset="0"/>
              </a:rPr>
              <a:t>تفليسى</a:t>
            </a:r>
            <a:endParaRPr lang="fa-IR" dirty="0" smtClean="0">
              <a:latin typeface="Tahoma" panose="020B0604030504040204" pitchFamily="34" charset="0"/>
              <a:ea typeface="Tahoma" panose="020B0604030504040204" pitchFamily="34" charset="0"/>
              <a:cs typeface="Tahoma" panose="020B0604030504040204" pitchFamily="34" charset="0"/>
            </a:endParaRPr>
          </a:p>
          <a:p>
            <a:pPr algn="ctr" rtl="1">
              <a:lnSpc>
                <a:spcPct val="150000"/>
              </a:lnSpc>
            </a:pPr>
            <a:r>
              <a:rPr lang="fa-IR" b="1" dirty="0" smtClean="0">
                <a:latin typeface="Tahoma" panose="020B0604030504040204" pitchFamily="34" charset="0"/>
                <a:ea typeface="Tahoma" panose="020B0604030504040204" pitchFamily="34" charset="0"/>
                <a:cs typeface="Tahoma" panose="020B0604030504040204" pitchFamily="34" charset="0"/>
              </a:rPr>
              <a:t>دانشنامه ها و تفاسیر</a:t>
            </a:r>
            <a:endParaRPr lang="fa-IR" b="1" dirty="0">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r>
              <a:rPr lang="fa-IR" dirty="0" smtClean="0">
                <a:latin typeface="Tahoma" panose="020B0604030504040204" pitchFamily="34" charset="0"/>
                <a:ea typeface="Tahoma" panose="020B0604030504040204" pitchFamily="34" charset="0"/>
                <a:cs typeface="Tahoma" panose="020B0604030504040204" pitchFamily="34" charset="0"/>
              </a:rPr>
              <a:t>دانشنامه های قرآنی و اسلامی</a:t>
            </a:r>
          </a:p>
          <a:p>
            <a:pPr algn="r" rtl="1">
              <a:lnSpc>
                <a:spcPct val="150000"/>
              </a:lnSpc>
            </a:pPr>
            <a:r>
              <a:rPr lang="fa-IR" dirty="0" smtClean="0">
                <a:latin typeface="Tahoma" panose="020B0604030504040204" pitchFamily="34" charset="0"/>
                <a:ea typeface="Tahoma" panose="020B0604030504040204" pitchFamily="34" charset="0"/>
                <a:cs typeface="Tahoma" panose="020B0604030504040204" pitchFamily="34" charset="0"/>
              </a:rPr>
              <a:t>کتب تفسیری شیعه و اهل سنت</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0899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anim calcmode="lin" valueType="num">
                                      <p:cBhvr additive="base">
                                        <p:cTn id="1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anim calcmode="lin" valueType="num">
                                      <p:cBhvr additive="base">
                                        <p:cTn id="1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609600"/>
            <a:ext cx="7162801" cy="6248400"/>
          </a:xfrm>
          <a:prstGeom prst="rect">
            <a:avLst/>
          </a:prstGeom>
        </p:spPr>
      </p:pic>
      <p:sp>
        <p:nvSpPr>
          <p:cNvPr id="3" name="Rectangle 2"/>
          <p:cNvSpPr/>
          <p:nvPr/>
        </p:nvSpPr>
        <p:spPr>
          <a:xfrm>
            <a:off x="1219200" y="76200"/>
            <a:ext cx="7620000" cy="451406"/>
          </a:xfrm>
          <a:prstGeom prst="rect">
            <a:avLst/>
          </a:prstGeom>
        </p:spPr>
        <p:txBody>
          <a:bodyPr wrap="square">
            <a:spAutoFit/>
          </a:bodyPr>
          <a:lstStyle/>
          <a:p>
            <a:pPr algn="r" rtl="1">
              <a:lnSpc>
                <a:spcPct val="150000"/>
              </a:lnSpc>
            </a:pPr>
            <a:r>
              <a:rPr lang="fa-IR" dirty="0" smtClean="0"/>
              <a:t>     </a:t>
            </a:r>
            <a:r>
              <a:rPr lang="ar-SA" dirty="0" smtClean="0"/>
              <a:t>المعجم </a:t>
            </a:r>
            <a:r>
              <a:rPr lang="ar-SA" dirty="0"/>
              <a:t>المفهرس لألفاظ القرآن الكريم، محمد فؤاد عبد الباقي</a:t>
            </a:r>
            <a:endParaRPr lang="en-US" dirty="0"/>
          </a:p>
        </p:txBody>
      </p:sp>
    </p:spTree>
    <p:extLst>
      <p:ext uri="{BB962C8B-B14F-4D97-AF65-F5344CB8AC3E}">
        <p14:creationId xmlns:p14="http://schemas.microsoft.com/office/powerpoint/2010/main" val="358981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03697" y="527606"/>
            <a:ext cx="7040303" cy="6330394"/>
          </a:xfrm>
          <a:prstGeom prst="rect">
            <a:avLst/>
          </a:prstGeom>
        </p:spPr>
      </p:pic>
      <p:sp>
        <p:nvSpPr>
          <p:cNvPr id="5" name="Rectangle 4"/>
          <p:cNvSpPr/>
          <p:nvPr/>
        </p:nvSpPr>
        <p:spPr>
          <a:xfrm>
            <a:off x="1219200" y="1219200"/>
            <a:ext cx="7620000" cy="451406"/>
          </a:xfrm>
          <a:prstGeom prst="rect">
            <a:avLst/>
          </a:prstGeom>
        </p:spPr>
        <p:txBody>
          <a:bodyPr wrap="square">
            <a:spAutoFit/>
          </a:bodyPr>
          <a:lstStyle/>
          <a:p>
            <a:pPr algn="ctr" rtl="1">
              <a:lnSpc>
                <a:spcPct val="150000"/>
              </a:lnSpc>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1219200" y="76200"/>
            <a:ext cx="7620000" cy="451406"/>
          </a:xfrm>
          <a:prstGeom prst="rect">
            <a:avLst/>
          </a:prstGeom>
        </p:spPr>
        <p:txBody>
          <a:bodyPr wrap="square">
            <a:spAutoFit/>
          </a:bodyPr>
          <a:lstStyle/>
          <a:p>
            <a:pPr algn="r" rtl="1">
              <a:lnSpc>
                <a:spcPct val="150000"/>
              </a:lnSpc>
            </a:pPr>
            <a:r>
              <a:rPr lang="fa-IR" dirty="0" smtClean="0">
                <a:latin typeface="Tahoma" panose="020B0604030504040204" pitchFamily="34" charset="0"/>
                <a:ea typeface="Tahoma" panose="020B0604030504040204" pitchFamily="34" charset="0"/>
              </a:rPr>
              <a:t>        فرهنگ </a:t>
            </a:r>
            <a:r>
              <a:rPr lang="fa-IR" dirty="0">
                <a:latin typeface="Tahoma" panose="020B0604030504040204" pitchFamily="34" charset="0"/>
                <a:ea typeface="Tahoma" panose="020B0604030504040204" pitchFamily="34" charset="0"/>
              </a:rPr>
              <a:t>آماری کلمات قرآن </a:t>
            </a:r>
            <a:r>
              <a:rPr lang="fa-IR" dirty="0" smtClean="0">
                <a:latin typeface="Tahoma" panose="020B0604030504040204" pitchFamily="34" charset="0"/>
                <a:ea typeface="Tahoma" panose="020B0604030504040204" pitchFamily="34" charset="0"/>
              </a:rPr>
              <a:t>کریم – دکتر محمود روحانی</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219200" y="1219200"/>
            <a:ext cx="7620000" cy="451406"/>
          </a:xfrm>
          <a:prstGeom prst="rect">
            <a:avLst/>
          </a:prstGeom>
        </p:spPr>
        <p:txBody>
          <a:bodyPr wrap="square">
            <a:spAutoFit/>
          </a:bodyPr>
          <a:lstStyle/>
          <a:p>
            <a:pPr algn="ctr" rtl="1">
              <a:lnSpc>
                <a:spcPct val="150000"/>
              </a:lnSpc>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1371600" y="1371600"/>
            <a:ext cx="7620000" cy="451406"/>
          </a:xfrm>
          <a:prstGeom prst="rect">
            <a:avLst/>
          </a:prstGeom>
        </p:spPr>
        <p:txBody>
          <a:bodyPr wrap="square">
            <a:spAutoFit/>
          </a:bodyPr>
          <a:lstStyle/>
          <a:p>
            <a:pPr algn="ctr" rtl="1">
              <a:lnSpc>
                <a:spcPct val="150000"/>
              </a:lnSpc>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27800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2800" y="609600"/>
            <a:ext cx="5791200" cy="6259935"/>
          </a:xfrm>
          <a:prstGeom prst="rect">
            <a:avLst/>
          </a:prstGeom>
        </p:spPr>
      </p:pic>
      <p:sp>
        <p:nvSpPr>
          <p:cNvPr id="3" name="Rectangle 2"/>
          <p:cNvSpPr/>
          <p:nvPr/>
        </p:nvSpPr>
        <p:spPr>
          <a:xfrm>
            <a:off x="1219200" y="76200"/>
            <a:ext cx="7620000" cy="451406"/>
          </a:xfrm>
          <a:prstGeom prst="rect">
            <a:avLst/>
          </a:prstGeom>
        </p:spPr>
        <p:txBody>
          <a:bodyPr wrap="square">
            <a:spAutoFit/>
          </a:bodyPr>
          <a:lstStyle/>
          <a:p>
            <a:pPr algn="r" rtl="1">
              <a:lnSpc>
                <a:spcPct val="150000"/>
              </a:lnSpc>
            </a:pPr>
            <a:r>
              <a:rPr lang="fa-IR" dirty="0" smtClean="0">
                <a:latin typeface="Tahoma" panose="020B0604030504040204" pitchFamily="34" charset="0"/>
                <a:ea typeface="Tahoma" panose="020B0604030504040204" pitchFamily="34" charset="0"/>
              </a:rPr>
              <a:t>             </a:t>
            </a:r>
            <a:r>
              <a:rPr lang="ar-SA" dirty="0" smtClean="0">
                <a:latin typeface="Tahoma" panose="020B0604030504040204" pitchFamily="34" charset="0"/>
                <a:ea typeface="Tahoma" panose="020B0604030504040204" pitchFamily="34" charset="0"/>
              </a:rPr>
              <a:t>مفردات </a:t>
            </a:r>
            <a:r>
              <a:rPr lang="ar-SA" dirty="0">
                <a:latin typeface="Tahoma" panose="020B0604030504040204" pitchFamily="34" charset="0"/>
                <a:ea typeface="Tahoma" panose="020B0604030504040204" pitchFamily="34" charset="0"/>
              </a:rPr>
              <a:t>الفاظ القرآن </a:t>
            </a:r>
            <a:r>
              <a:rPr lang="fa-IR" dirty="0" smtClean="0">
                <a:latin typeface="Tahoma" panose="020B0604030504040204" pitchFamily="34" charset="0"/>
                <a:ea typeface="Tahoma" panose="020B0604030504040204" pitchFamily="34" charset="0"/>
              </a:rPr>
              <a:t>-</a:t>
            </a:r>
            <a:r>
              <a:rPr lang="ar-SA" dirty="0" smtClean="0">
                <a:latin typeface="Tahoma" panose="020B0604030504040204" pitchFamily="34" charset="0"/>
                <a:ea typeface="Tahoma" panose="020B0604030504040204" pitchFamily="34" charset="0"/>
              </a:rPr>
              <a:t> </a:t>
            </a:r>
            <a:r>
              <a:rPr lang="ar-SA" dirty="0">
                <a:latin typeface="Tahoma" panose="020B0604030504040204" pitchFamily="34" charset="0"/>
                <a:ea typeface="Tahoma" panose="020B0604030504040204" pitchFamily="34" charset="0"/>
              </a:rPr>
              <a:t>راغب اصفهانی</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13699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84374"/>
            <a:ext cx="7620000" cy="6756209"/>
          </a:xfrm>
          <a:prstGeom prst="rect">
            <a:avLst/>
          </a:prstGeom>
        </p:spPr>
        <p:txBody>
          <a:bodyPr wrap="square">
            <a:spAutoFit/>
          </a:bodyPr>
          <a:lstStyle/>
          <a:p>
            <a:pPr algn="ctr" rtl="1">
              <a:lnSpc>
                <a:spcPct val="150000"/>
              </a:lnSpc>
            </a:pPr>
            <a:r>
              <a:rPr lang="ar-SA" sz="2500" b="1" dirty="0"/>
              <a:t>معناشناسی</a:t>
            </a:r>
            <a:r>
              <a:rPr lang="ar-SA" b="1" dirty="0"/>
              <a:t> </a:t>
            </a:r>
            <a:endParaRPr lang="en-US" dirty="0"/>
          </a:p>
          <a:p>
            <a:pPr algn="justLow" rtl="1">
              <a:lnSpc>
                <a:spcPct val="150000"/>
              </a:lnSpc>
            </a:pPr>
            <a:r>
              <a:rPr lang="ar-SA" dirty="0"/>
              <a:t>- حدیث امام علی عليه السلام : </a:t>
            </a:r>
            <a:r>
              <a:rPr lang="ar-SA" sz="1600" dirty="0"/>
              <a:t>إنّ كتابَ اللّهِ على أربَعةِ أشياءَ : علَى العِبارَةِ ، و الإشارَةِ ، و اللَّطائفِ ، و الحَقائقِ . فالعِبارَةُ للعَوامِّ ، و الإشارَةُ للخَواصِّ ، و اللَّطائفُ للأولياءِ ، و الحقائقُ للأنبياءِ</a:t>
            </a:r>
            <a:endParaRPr lang="en-US" sz="1600" dirty="0"/>
          </a:p>
          <a:p>
            <a:pPr algn="justLow" rtl="1">
              <a:lnSpc>
                <a:spcPct val="150000"/>
              </a:lnSpc>
            </a:pPr>
            <a:r>
              <a:rPr lang="ar-SA" dirty="0" smtClean="0"/>
              <a:t>- اصل </a:t>
            </a:r>
            <a:r>
              <a:rPr lang="ar-SA" sz="1600" dirty="0"/>
              <a:t>القُرآن يُفَسِّرُ بَعضُهُ بَعضاً </a:t>
            </a:r>
            <a:endParaRPr lang="fa-IR" sz="1600" dirty="0" smtClean="0"/>
          </a:p>
          <a:p>
            <a:pPr algn="justLow" rtl="1">
              <a:lnSpc>
                <a:spcPct val="150000"/>
              </a:lnSpc>
            </a:pPr>
            <a:r>
              <a:rPr lang="ar-SA" dirty="0" smtClean="0"/>
              <a:t>تردیدی </a:t>
            </a:r>
            <a:r>
              <a:rPr lang="ar-SA" dirty="0"/>
              <a:t>نیست که اجزاء قرآن به عنوان یک کل، پیوند عمیقی با یکدیگر دارد</a:t>
            </a:r>
            <a:endParaRPr lang="en-US" dirty="0"/>
          </a:p>
          <a:p>
            <a:pPr algn="justLow" rtl="1">
              <a:lnSpc>
                <a:spcPct val="150000"/>
              </a:lnSpc>
            </a:pPr>
            <a:r>
              <a:rPr lang="ar-SA" dirty="0"/>
              <a:t> </a:t>
            </a:r>
            <a:endParaRPr lang="en-US" dirty="0"/>
          </a:p>
          <a:p>
            <a:pPr algn="justLow" rtl="1">
              <a:lnSpc>
                <a:spcPct val="150000"/>
              </a:lnSpc>
            </a:pPr>
            <a:r>
              <a:rPr lang="ar-SA" dirty="0"/>
              <a:t>- همانگونه که برای آشنایی با دیدگاه قرآن در باره هر موضوع، نیاز به تفسیر موضوعی و رجوع به تمام آیات قرآن داریم </a:t>
            </a:r>
            <a:endParaRPr lang="en-US" dirty="0"/>
          </a:p>
          <a:p>
            <a:pPr algn="justLow" rtl="1">
              <a:lnSpc>
                <a:spcPct val="150000"/>
              </a:lnSpc>
            </a:pPr>
            <a:r>
              <a:rPr lang="ar-SA" dirty="0"/>
              <a:t>برای فهم صحیح و دقیق معنا و مقصود واژگان نیز باید به کاربرد آن واژه و مشتقات آن در سراسر قرآن توجه داشته باشیم</a:t>
            </a:r>
            <a:endParaRPr lang="en-US" dirty="0"/>
          </a:p>
          <a:p>
            <a:pPr algn="justLow" rtl="1">
              <a:lnSpc>
                <a:spcPct val="150000"/>
              </a:lnSpc>
            </a:pPr>
            <a:r>
              <a:rPr lang="ar-SA" dirty="0"/>
              <a:t>- </a:t>
            </a:r>
            <a:r>
              <a:rPr lang="ar-SA" dirty="0" smtClean="0"/>
              <a:t>وا</a:t>
            </a:r>
            <a:r>
              <a:rPr lang="fa-IR" smtClean="0"/>
              <a:t>ژ</a:t>
            </a:r>
            <a:r>
              <a:rPr lang="ar-SA" smtClean="0"/>
              <a:t>گان </a:t>
            </a:r>
            <a:r>
              <a:rPr lang="ar-SA" dirty="0"/>
              <a:t>و معنا و مقصود و نیز ظاهر و باطن قرآن کریم با یکدیگر ارتباط دارند بنابر این:</a:t>
            </a:r>
            <a:endParaRPr lang="en-US" dirty="0"/>
          </a:p>
          <a:p>
            <a:pPr algn="justLow" rtl="1">
              <a:lnSpc>
                <a:spcPct val="150000"/>
              </a:lnSpc>
            </a:pPr>
            <a:r>
              <a:rPr lang="ar-SA" dirty="0"/>
              <a:t>فهم معنا و مقصود از واژه به عنوان واحد سازنده جمله در فهم معنای جملات و فهم متن و مقصود گوینده نقش کلیدی دارد</a:t>
            </a:r>
            <a:endParaRPr lang="en-US" dirty="0"/>
          </a:p>
          <a:p>
            <a:pPr algn="justLow" rtl="1">
              <a:lnSpc>
                <a:spcPct val="150000"/>
              </a:lnSpc>
            </a:pPr>
            <a:r>
              <a:rPr lang="ar-SA" dirty="0"/>
              <a:t>اهمیت این موضوع در ترجمه و برگردان متن به زبان دیگر دو چندان می شود.</a:t>
            </a:r>
            <a:endParaRPr lang="en-US" dirty="0"/>
          </a:p>
        </p:txBody>
      </p:sp>
    </p:spTree>
    <p:extLst>
      <p:ext uri="{BB962C8B-B14F-4D97-AF65-F5344CB8AC3E}">
        <p14:creationId xmlns:p14="http://schemas.microsoft.com/office/powerpoint/2010/main" val="371127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10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10806</TotalTime>
  <Words>1082</Words>
  <Application>Microsoft Office PowerPoint</Application>
  <PresentationFormat>On-screen Show (4:3)</PresentationFormat>
  <Paragraphs>125</Paragraphs>
  <Slides>15</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Adobe Arabic</vt:lpstr>
      <vt:lpstr>Arial</vt:lpstr>
      <vt:lpstr>B Badr</vt:lpstr>
      <vt:lpstr>B Titr</vt:lpstr>
      <vt:lpstr>B Yekan</vt:lpstr>
      <vt:lpstr>Besmellah 2</vt:lpstr>
      <vt:lpstr>Calibri</vt:lpstr>
      <vt:lpstr>Calibri Light</vt:lpstr>
      <vt:lpstr>Century Gothic</vt:lpstr>
      <vt:lpstr>IranNastaliq</vt:lpstr>
      <vt:lpstr>Tahoma</vt:lpstr>
      <vt:lpstr>Wingdings 3</vt:lpstr>
      <vt:lpstr>Wisp</vt:lpstr>
      <vt:lpstr>11_Office Theme</vt:lpstr>
      <vt:lpstr>1_102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shohreh</dc:creator>
  <cp:lastModifiedBy>Saeed NamaziZadegan</cp:lastModifiedBy>
  <cp:revision>263</cp:revision>
  <dcterms:created xsi:type="dcterms:W3CDTF">2017-01-28T13:04:13Z</dcterms:created>
  <dcterms:modified xsi:type="dcterms:W3CDTF">2025-01-22T07:30:27Z</dcterms:modified>
</cp:coreProperties>
</file>