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53" r:id="rId5"/>
    <p:sldId id="356" r:id="rId6"/>
    <p:sldId id="357" r:id="rId7"/>
    <p:sldId id="358" r:id="rId8"/>
    <p:sldId id="359" r:id="rId9"/>
    <p:sldId id="360" r:id="rId10"/>
    <p:sldId id="373" r:id="rId11"/>
    <p:sldId id="374" r:id="rId12"/>
    <p:sldId id="361" r:id="rId13"/>
    <p:sldId id="375" r:id="rId14"/>
    <p:sldId id="362" r:id="rId15"/>
    <p:sldId id="363" r:id="rId16"/>
    <p:sldId id="364" r:id="rId17"/>
    <p:sldId id="365" r:id="rId18"/>
    <p:sldId id="367" r:id="rId19"/>
    <p:sldId id="368" r:id="rId20"/>
    <p:sldId id="369" r:id="rId21"/>
    <p:sldId id="370" r:id="rId22"/>
    <p:sldId id="371" r:id="rId23"/>
    <p:sldId id="37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7D9"/>
    <a:srgbClr val="93D3D9"/>
    <a:srgbClr val="AAD6FF"/>
    <a:srgbClr val="B2C8CD"/>
    <a:srgbClr val="CCD8D6"/>
    <a:srgbClr val="4F5945"/>
    <a:srgbClr val="73292A"/>
    <a:srgbClr val="7F867A"/>
    <a:srgbClr val="A6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966" autoAdjust="0"/>
  </p:normalViewPr>
  <p:slideViewPr>
    <p:cSldViewPr snapToGrid="0">
      <p:cViewPr varScale="1">
        <p:scale>
          <a:sx n="105" d="100"/>
          <a:sy n="105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278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5AE42-7DC1-8140-9B13-146984FDEF22}" type="datetimeFigureOut">
              <a:rPr lang="en-US" smtClean="0"/>
              <a:t>6/16/2026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69B77-94AB-0344-9EBF-9DB9EE8D3A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75F72-8950-AF4F-9381-1D26FB547EA1}" type="datetimeFigureOut">
              <a:rPr lang="en-US" smtClean="0"/>
              <a:t>6/16/2026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5476F-A808-1F46-A368-07984F6DA2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D90036E-D78E-7995-BEF4-F64DA613C7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463040"/>
            <a:ext cx="6327648" cy="2180543"/>
          </a:xfrm>
          <a:noFill/>
        </p:spPr>
        <p:txBody>
          <a:bodyPr anchor="b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1096" y="3995928"/>
            <a:ext cx="5321808" cy="824404"/>
          </a:xfrm>
          <a:noFill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770632"/>
            <a:ext cx="2487168" cy="3502152"/>
          </a:xfrm>
        </p:spPr>
        <p:txBody>
          <a:bodyPr lIns="91440" rIns="91440"/>
          <a:lstStyle>
            <a:lvl1pPr marL="0" indent="0">
              <a:spcAft>
                <a:spcPts val="120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85616" y="2770632"/>
            <a:ext cx="7571232" cy="3392424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90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432304"/>
            <a:ext cx="6163056" cy="3739896"/>
          </a:xfrm>
        </p:spPr>
        <p:txBody>
          <a:bodyPr lIns="91440" rIns="91440"/>
          <a:lstStyle>
            <a:lvl1pPr marL="228600" indent="-228600"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685800">
              <a:spcBef>
                <a:spcPts val="5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11430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6002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20574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24928" y="2441448"/>
            <a:ext cx="4169664" cy="3703320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EB1C5A3-22FF-382D-3801-B6D9C4AC53E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2051"/>
          <a:stretch/>
        </p:blipFill>
        <p:spPr>
          <a:xfrm>
            <a:off x="4629335" y="1815780"/>
            <a:ext cx="5586493" cy="504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67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770632"/>
            <a:ext cx="10515600" cy="3392424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999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8B802A0-174F-ED42-DB3C-30B25D7D20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682FAF-43FC-D4B4-4D6A-E5D70198C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7632" y="822960"/>
            <a:ext cx="6327648" cy="2221992"/>
          </a:xfrm>
          <a:noFill/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724EDC-0FF4-BC78-C7CF-5B31189CB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  <a:noFill/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006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48" y="530352"/>
            <a:ext cx="5385816" cy="181051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B3132E8-A261-CEAB-129F-0FED7AD8D0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174458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9048" y="2962656"/>
            <a:ext cx="5385816" cy="27066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73292A"/>
              </a:buClr>
              <a:buNone/>
              <a:defRPr sz="2400"/>
            </a:lvl1pPr>
            <a:lvl2pPr marL="228600">
              <a:buClr>
                <a:srgbClr val="73292A"/>
              </a:buClr>
              <a:defRPr sz="2000"/>
            </a:lvl2pPr>
            <a:lvl3pPr marL="685800">
              <a:buClr>
                <a:srgbClr val="73292A"/>
              </a:buClr>
              <a:defRPr sz="1800"/>
            </a:lvl3pPr>
            <a:lvl4pPr marL="1143000">
              <a:buClr>
                <a:srgbClr val="73292A"/>
              </a:buClr>
              <a:defRPr sz="1600"/>
            </a:lvl4pPr>
            <a:lvl5pPr marL="1600200">
              <a:buClr>
                <a:srgbClr val="73292A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928" y="6356350"/>
            <a:ext cx="71628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AF8C32-80F8-F614-8280-02F76781F238}"/>
              </a:ext>
            </a:extLst>
          </p:cNvPr>
          <p:cNvSpPr/>
          <p:nvPr userDrawn="1"/>
        </p:nvSpPr>
        <p:spPr>
          <a:xfrm>
            <a:off x="5174459" y="0"/>
            <a:ext cx="4571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2CB607F-27CE-D613-F812-E70C738FA04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34723"/>
          <a:stretch/>
        </p:blipFill>
        <p:spPr>
          <a:xfrm>
            <a:off x="9959711" y="738051"/>
            <a:ext cx="2232289" cy="538189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A689F60-3D32-FD74-24A9-266643081E85}"/>
              </a:ext>
            </a:extLst>
          </p:cNvPr>
          <p:cNvCxnSpPr>
            <a:cxnSpLocks/>
          </p:cNvCxnSpPr>
          <p:nvPr userDrawn="1"/>
        </p:nvCxnSpPr>
        <p:spPr>
          <a:xfrm>
            <a:off x="6189979" y="2649682"/>
            <a:ext cx="332598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B827D708-B036-EE04-B213-EC3EAAE068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9920" y="2509197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8B802A0-174F-ED42-DB3C-30B25D7D20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682FAF-43FC-D4B4-4D6A-E5D70198C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1912" y="2185416"/>
            <a:ext cx="9052560" cy="2487168"/>
          </a:xfrm>
          <a:noFill/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F691F67-3A33-EA2C-967A-86934DA1D47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69401" b="24659"/>
          <a:stretch/>
        </p:blipFill>
        <p:spPr>
          <a:xfrm>
            <a:off x="5856445" y="726334"/>
            <a:ext cx="1898043" cy="54053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722376"/>
            <a:ext cx="6419088" cy="2350008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6B0D1AB-E9D6-841F-7178-F60F07AF3B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79" y="3931920"/>
            <a:ext cx="6419088" cy="1389888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B3132E8-A261-CEAB-129F-0FED7AD8D0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54488" y="0"/>
            <a:ext cx="443446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41B1E5-0891-6540-C6C6-2E4CF929E2D5}"/>
              </a:ext>
            </a:extLst>
          </p:cNvPr>
          <p:cNvCxnSpPr>
            <a:cxnSpLocks/>
          </p:cNvCxnSpPr>
          <p:nvPr userDrawn="1"/>
        </p:nvCxnSpPr>
        <p:spPr>
          <a:xfrm>
            <a:off x="1679972" y="3432325"/>
            <a:ext cx="437642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2CA6CDBD-54C9-2154-A4D6-F432B3CF27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169" y="3291840"/>
            <a:ext cx="972078" cy="28538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7541814-983F-1B1C-1D5D-EBAC0D9BEB4C}"/>
              </a:ext>
            </a:extLst>
          </p:cNvPr>
          <p:cNvSpPr/>
          <p:nvPr userDrawn="1"/>
        </p:nvSpPr>
        <p:spPr>
          <a:xfrm>
            <a:off x="7711438" y="0"/>
            <a:ext cx="45719" cy="6858000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17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D338C08-B5A9-DA78-1FE4-12BEFEB61B6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6136" t="6121"/>
          <a:stretch/>
        </p:blipFill>
        <p:spPr>
          <a:xfrm rot="16200000" flipH="1" flipV="1">
            <a:off x="7528785" y="-1437953"/>
            <a:ext cx="3225262" cy="61011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0" y="0"/>
            <a:ext cx="479094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30C4EDD-E959-BB97-7574-864A6EDFD37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292"/>
          <a:stretch/>
        </p:blipFill>
        <p:spPr>
          <a:xfrm>
            <a:off x="602251" y="4944272"/>
            <a:ext cx="3848748" cy="19137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1408176"/>
            <a:ext cx="3392424" cy="40142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724144" y="1536192"/>
            <a:ext cx="5696712" cy="3758184"/>
          </a:xfrm>
        </p:spPr>
        <p:txBody>
          <a:bodyPr/>
          <a:lstStyle>
            <a:lvl1pPr>
              <a:spcAft>
                <a:spcPts val="600"/>
              </a:spcAft>
              <a:buClr>
                <a:schemeClr val="accent2"/>
              </a:buClr>
              <a:defRPr sz="2200"/>
            </a:lvl1pPr>
            <a:lvl2pPr>
              <a:buClr>
                <a:schemeClr val="accent2"/>
              </a:buClr>
              <a:defRPr sz="2000"/>
            </a:lvl2pPr>
            <a:lvl3pPr>
              <a:buClr>
                <a:schemeClr val="accent2"/>
              </a:buClr>
              <a:defRPr sz="18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24144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7048F4-9454-D035-3356-DD623DFCEE42}"/>
              </a:ext>
            </a:extLst>
          </p:cNvPr>
          <p:cNvSpPr/>
          <p:nvPr userDrawn="1"/>
        </p:nvSpPr>
        <p:spPr>
          <a:xfrm rot="5400000">
            <a:off x="1361771" y="3406143"/>
            <a:ext cx="6857999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420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8B802A0-174F-ED42-DB3C-30B25D7D20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682FAF-43FC-D4B4-4D6A-E5D70198C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2276856"/>
            <a:ext cx="9144000" cy="1508760"/>
          </a:xfrm>
          <a:noFill/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724EDC-0FF4-BC78-C7CF-5B31189CB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3858768"/>
            <a:ext cx="9144000" cy="841248"/>
          </a:xfrm>
          <a:noFill/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1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523744"/>
            <a:ext cx="4864608" cy="3694176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84264" y="2523744"/>
            <a:ext cx="4864608" cy="3694176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098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7F52C37-6A33-FD57-31EC-516F581DF13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7420" b="36176"/>
          <a:stretch/>
        </p:blipFill>
        <p:spPr>
          <a:xfrm>
            <a:off x="0" y="2510651"/>
            <a:ext cx="2841744" cy="43473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7397496" y="0"/>
            <a:ext cx="479094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1584" y="1408176"/>
            <a:ext cx="3392424" cy="40142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685800"/>
            <a:ext cx="5276088" cy="1563624"/>
          </a:xfrm>
        </p:spPr>
        <p:txBody>
          <a:bodyPr>
            <a:noAutofit/>
          </a:bodyPr>
          <a:lstStyle>
            <a:lvl1pPr marL="457200" indent="-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+mj-lt"/>
              <a:buAutoNum type="arabicPeriod"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914400" indent="-457200">
              <a:buClr>
                <a:schemeClr val="accent2"/>
              </a:buClr>
              <a:buFont typeface="+mj-lt"/>
              <a:buAutoNum type="alphaLcPeriod"/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1371600" indent="-457200">
              <a:buClr>
                <a:schemeClr val="accent2"/>
              </a:buClr>
              <a:buFont typeface="+mj-lt"/>
              <a:buAutoNum type="romanLcPeriod"/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714500" indent="-342900">
              <a:buClr>
                <a:schemeClr val="accent2"/>
              </a:buClr>
              <a:buFont typeface="+mj-lt"/>
              <a:buAutoNum type="arabicParenR"/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2171700" indent="-342900">
              <a:buClr>
                <a:schemeClr val="accent2"/>
              </a:buClr>
              <a:buFont typeface="+mj-lt"/>
              <a:buAutoNum type="alphaLcParenR"/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C526101-2775-A309-0B4A-DB278C3974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32688" y="2697480"/>
            <a:ext cx="5276088" cy="3483864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4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5719EF3-43BC-5F74-7396-273F72ED3CB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292"/>
          <a:stretch/>
        </p:blipFill>
        <p:spPr>
          <a:xfrm>
            <a:off x="8001534" y="4944272"/>
            <a:ext cx="3848748" cy="19137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37D205C-32E5-5A54-8D89-CB56198B06E5}"/>
              </a:ext>
            </a:extLst>
          </p:cNvPr>
          <p:cNvSpPr/>
          <p:nvPr userDrawn="1"/>
        </p:nvSpPr>
        <p:spPr>
          <a:xfrm rot="5400000">
            <a:off x="3949200" y="3406143"/>
            <a:ext cx="6857999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182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516D97AE-EB24-C3DA-21A1-E8EE4631ACE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118" r="47395" b="22709"/>
          <a:stretch/>
        </p:blipFill>
        <p:spPr>
          <a:xfrm flipH="1">
            <a:off x="4448831" y="805912"/>
            <a:ext cx="1464735" cy="496143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CBF43B9-3946-05E6-521F-EE4BB59B49D0}"/>
              </a:ext>
            </a:extLst>
          </p:cNvPr>
          <p:cNvSpPr/>
          <p:nvPr userDrawn="1"/>
        </p:nvSpPr>
        <p:spPr>
          <a:xfrm>
            <a:off x="4434840" y="0"/>
            <a:ext cx="45719" cy="6858000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14DEF57-E0D6-D7CA-5D3C-FC97EAB06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792" y="557784"/>
            <a:ext cx="6419088" cy="1929384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30B4666-31C5-1F2B-27D9-2A9F6EC970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43446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93792" y="3328416"/>
            <a:ext cx="6419088" cy="2441448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algn="ctr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2pPr>
            <a:lvl3pPr algn="ctr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3pPr>
            <a:lvl4pPr algn="ctr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4pPr>
            <a:lvl5pPr algn="ctr">
              <a:buClr>
                <a:schemeClr val="accent2"/>
              </a:buClr>
              <a:defRPr sz="14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193792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9EEBF9-800C-88AE-FE83-60B5F47AFC14}"/>
              </a:ext>
            </a:extLst>
          </p:cNvPr>
          <p:cNvCxnSpPr>
            <a:cxnSpLocks/>
          </p:cNvCxnSpPr>
          <p:nvPr userDrawn="1"/>
        </p:nvCxnSpPr>
        <p:spPr>
          <a:xfrm>
            <a:off x="6174481" y="2843389"/>
            <a:ext cx="437642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301D77B6-9ED1-094C-66A3-7D5AB0CDEA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4042" y="2702904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49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6140" y="6356350"/>
            <a:ext cx="7848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76" r:id="rId4"/>
    <p:sldLayoutId id="2147483678" r:id="rId5"/>
    <p:sldLayoutId id="2147483684" r:id="rId6"/>
    <p:sldLayoutId id="2147483677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bouquet of flowers">
            <a:extLst>
              <a:ext uri="{FF2B5EF4-FFF2-40B4-BE49-F238E27FC236}">
                <a16:creationId xmlns:a16="http://schemas.microsoft.com/office/drawing/2014/main" id="{2E09DD34-43D4-3713-535D-7E9D95D3F4B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F9772E4-10E9-13DE-8AE8-35BBB9DD1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463040"/>
            <a:ext cx="6327648" cy="2180543"/>
          </a:xfrm>
        </p:spPr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رفتار و فضای مجازی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7C09E8F-C241-2F75-70EA-32EC69551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1096" y="3995928"/>
            <a:ext cx="5321808" cy="824404"/>
          </a:xfrm>
        </p:spPr>
        <p:txBody>
          <a:bodyPr/>
          <a:lstStyle/>
          <a:p>
            <a:r>
              <a:rPr lang="fa-IR" b="1" dirty="0">
                <a:cs typeface="B Zar" panose="00000400000000000000" pitchFamily="2" charset="-78"/>
              </a:rPr>
              <a:t>سعید اسلامی</a:t>
            </a:r>
            <a:r>
              <a:rPr lang="en-US" dirty="0"/>
              <a:t>​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318DF20-A4C4-3800-A69E-4E11F5A11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915117" y="3822700"/>
            <a:ext cx="53213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que 12">
            <a:extLst>
              <a:ext uri="{FF2B5EF4-FFF2-40B4-BE49-F238E27FC236}">
                <a16:creationId xmlns:a16="http://schemas.microsoft.com/office/drawing/2014/main" id="{AC9EB422-5602-36FF-E543-5B0C70E56E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4867" y="1269576"/>
            <a:ext cx="6781800" cy="4343824"/>
          </a:xfrm>
          <a:prstGeom prst="plaque">
            <a:avLst>
              <a:gd name="adj" fmla="val 760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53B63A-99EB-DBC1-DE80-E5E5214EF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728" y="3681876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159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A4549-C489-45B9-4193-D279A7804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8FAEF77E-B40E-4F08-1A85-F90F21201F2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E4244BE-96BF-29F1-E14B-6764A4171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ناهنجاری و غافلگیری 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0EBA9543-2070-EC8B-D9A7-1F3CC7D68E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به سرعت هنجار میشود!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9FD6B53-4290-1CE7-8F44-E276D106E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FDD82500-63B1-20AE-91FF-4215EC6C81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38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4EE2-7086-2A62-08BC-C0CD7A922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E8A70A74-4548-7D67-31E0-1B5ECC40E7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7A2952F-E9B6-E198-6B4B-E2B3B87631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ابهام و شک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31A014C2-C365-8F69-5DA8-2299361D5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سرکوب!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418A6F6-8764-CCCA-720E-96C2F8BD0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4B9AB358-2DC0-406E-9A2F-DDBB5F612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0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E1E9C-0576-B171-D06B-B234C5DBF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477FE9FD-9FC7-7E8C-4350-9C7A7EABA8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1F101FB-AA2D-C86F-24DD-0F3B0DE797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تمایل به باور و علت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6B3E7355-16BE-BED5-BBD0-40BDA48D54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هر شکستی علت </a:t>
            </a:r>
            <a:r>
              <a:rPr lang="fa-IR" sz="3200" b="1" dirty="0" err="1">
                <a:cs typeface="B Zar" panose="00000400000000000000" pitchFamily="2" charset="-78"/>
              </a:rPr>
              <a:t>داردو</a:t>
            </a:r>
            <a:r>
              <a:rPr lang="fa-IR" sz="3200" b="1" dirty="0">
                <a:cs typeface="B Zar" panose="00000400000000000000" pitchFamily="2" charset="-78"/>
              </a:rPr>
              <a:t> کسی کار را خراب کرده است</a:t>
            </a:r>
            <a:r>
              <a:rPr lang="fa-IR" sz="3200" b="1" dirty="0">
                <a:cs typeface="B Zar" panose="00000400000000000000" pitchFamily="2" charset="-78"/>
                <a:sym typeface="Wingdings" panose="05000000000000000000" pitchFamily="2" charset="2"/>
              </a:rPr>
              <a:t>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7F11C37-6755-77B4-6D91-C1CD1A2ED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F68557EE-3250-8C8A-E601-149EAFD59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812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73749-3639-3EBD-2B58-3DD8F518E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4746C1ED-5146-61DA-CAC7-B24540662AB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ABA431F-348C-EF8B-0B7A-2BA49D408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اثر هاله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B0EBDF01-6D63-349B-4C6D-376DC0CBA3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اغراق در انسجام احساسی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C731EC8-A56A-3B7F-8AE9-FA0B76B5D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80A38394-4429-5ED1-B70D-B68E647E4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7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8990C-7F77-80AC-C06F-FD4AFB32E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E456B183-9FA6-E638-277B-3B6A864CC9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923F5A2-6CB1-C59B-8A34-0250DC0CA5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همینه که هست!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A5924E53-22EF-0DFA-11A7-B447FDEEE0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شواهد </a:t>
            </a:r>
            <a:r>
              <a:rPr lang="fa-IR" sz="3200" b="1" dirty="0" err="1">
                <a:cs typeface="B Zar" panose="00000400000000000000" pitchFamily="2" charset="-78"/>
              </a:rPr>
              <a:t>ناموجود</a:t>
            </a:r>
            <a:r>
              <a:rPr lang="fa-IR" sz="3200" b="1" dirty="0">
                <a:cs typeface="B Zar" panose="00000400000000000000" pitchFamily="2" charset="-78"/>
              </a:rPr>
              <a:t> را نادیده بگیرید</a:t>
            </a:r>
            <a:r>
              <a:rPr lang="fa-IR" sz="3200" b="1" dirty="0">
                <a:cs typeface="B Zar" panose="00000400000000000000" pitchFamily="2" charset="-78"/>
                <a:sym typeface="Wingdings" panose="05000000000000000000" pitchFamily="2" charset="2"/>
              </a:rPr>
              <a:t></a:t>
            </a:r>
          </a:p>
          <a:p>
            <a:pPr algn="r" rtl="1"/>
            <a:r>
              <a:rPr lang="fa-IR" sz="3200" b="1" dirty="0">
                <a:cs typeface="B Zar" panose="00000400000000000000" pitchFamily="2" charset="-78"/>
                <a:sym typeface="Wingdings" panose="05000000000000000000" pitchFamily="2" charset="2"/>
              </a:rPr>
              <a:t>آنچه می بینید همه آن چیزی است که هست و مبادا کسی با اطلاعات بیشتر آنرا خراب کند!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0B93E95-625E-FF61-238B-4EF1E06AD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B1FA400-63DF-1E65-9378-8B32C8E7E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3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7A5EB-E8CE-0EA3-AF32-E6B457F2E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4AF1ADBB-FEA3-4BBD-76DF-9355BA8489B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7BB51E8-FB76-058A-5D70-ABFD3A2F9D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تفنگ ساچمه ای ذهن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BED0E417-A50D-9E35-A9E4-664EFA8DBB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 fontScale="92500"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محاسبه بیش از نیاز</a:t>
            </a:r>
          </a:p>
          <a:p>
            <a:pPr algn="r" rtl="1"/>
            <a:r>
              <a:rPr lang="fa-IR" sz="3200" b="1" dirty="0">
                <a:cs typeface="B Zar" panose="00000400000000000000" pitchFamily="2" charset="-78"/>
              </a:rPr>
              <a:t>چیزی را دوست داریم اما لزوما به صرفه نیست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FF7DD6B-C7C8-C2C1-BA58-2F58712ED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3643C169-32A7-4D3A-CB0E-54B431B0E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75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32948-6B97-FE8B-17A2-CE8FDD26E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956A5C6B-767F-D883-CF29-C4B239AEC0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82B44CA-D917-F60E-919C-C7FFC06B4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روش اکتشافی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A20DDC05-A411-FD5E-8D17-59A91DECA6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پرسش ساده بجای پرسش سخت</a:t>
            </a:r>
          </a:p>
          <a:p>
            <a:pPr algn="r" rtl="1"/>
            <a:r>
              <a:rPr lang="fa-IR" sz="3200" b="1" dirty="0">
                <a:cs typeface="B Zar" panose="00000400000000000000" pitchFamily="2" charset="-78"/>
              </a:rPr>
              <a:t>آدم خوبی است </a:t>
            </a:r>
            <a:r>
              <a:rPr lang="fa-IR" sz="3200" b="1">
                <a:cs typeface="B Zar" panose="00000400000000000000" pitchFamily="2" charset="-78"/>
              </a:rPr>
              <a:t>یا مدیر خوبی</a:t>
            </a:r>
            <a:r>
              <a:rPr lang="fa-IR" sz="3200" b="1">
                <a:cs typeface="B Zar" panose="00000400000000000000" pitchFamily="2" charset="-78"/>
                <a:sym typeface="Wingdings" panose="05000000000000000000" pitchFamily="2" charset="2"/>
              </a:rPr>
              <a:t>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75CD4A5-F2D5-C23E-E7EF-B4FA40139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DF49E7E5-0556-4D73-C400-9001A14C9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960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54C8E-6D20-12CC-62E7-BFF699811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9C4423D8-3F47-83A9-4162-6FCA0C95D9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888D256-154D-1EF0-1812-46C2FC2F5D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احتمالات کم!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9699383B-16C3-E67F-EE8F-23D61DDBE9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اهمیت بیش از حد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3D58E8F-083C-8CF2-A457-D067C6728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35E31B63-FD52-CB3B-BCE7-76C60D47C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83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AF0AF-F138-8CAB-A621-2579D72DA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267B2C22-0BD7-F023-EDA3-C3E2EE47BF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5AD171E-3E3E-F56C-B719-6478186631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نفرت از خسران!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C85EC957-6374-376D-4C5B-C0A9255AB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نداشته ها مهمتر از داشته ها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85970A5-E09B-A5C9-6BAE-3E30E553A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96D000D5-807F-B454-CF26-3C7CF2B9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413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3A546-0EC3-6F71-5B13-832D5133B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D56EAB0C-D374-576F-0CBE-27DB030AC8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C5FD3B9-5732-E272-CD78-DEF9B4DA0B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نظریه چشم انداز و احتمالات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32DD6897-C340-D4A9-3632-1F55AEFF94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حساسیت به تغییرات در مقایسه با حالات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5653260-B05B-637D-206E-673EF90FF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615C0044-297F-B71A-E2A2-5F69816FB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78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8AB2ECDC-2C97-9031-6EF9-11EF690976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697D649-277C-A20F-F588-7EA2B85B12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تفکر، رفتار </a:t>
            </a:r>
            <a:r>
              <a:rPr lang="fa-IR" dirty="0" err="1">
                <a:cs typeface="B Titr" panose="00000700000000000000" pitchFamily="2" charset="-78"/>
              </a:rPr>
              <a:t>وخطاهای</a:t>
            </a:r>
            <a:r>
              <a:rPr lang="fa-IR" dirty="0">
                <a:cs typeface="B Titr" panose="00000700000000000000" pitchFamily="2" charset="-78"/>
              </a:rPr>
              <a:t> شناختی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6EF8E06F-4153-981B-474D-3D483B6F4F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سیستم یک (تند)</a:t>
            </a:r>
          </a:p>
          <a:p>
            <a:pPr algn="r" rtl="1"/>
            <a:r>
              <a:rPr lang="fa-IR" sz="3200" b="1" dirty="0">
                <a:cs typeface="B Zar" panose="00000400000000000000" pitchFamily="2" charset="-78"/>
              </a:rPr>
              <a:t>سیستم دو (کند)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E502E84-5063-F43E-AC45-9F5CEAA69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DE43C393-A639-F47D-D8A8-BAF189C58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40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FBA6C-0F66-5A8E-37BD-B8B560AAB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011426D1-AADD-8E57-5BB0-FE6F6B35CA1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95C7FBF-235D-6C80-7444-24A219FFDE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3364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فضای مجازی چگونه سیستم یک را متاثر می کند؟!</a:t>
            </a:r>
            <a:endParaRPr lang="en-US" dirty="0">
              <a:cs typeface="B Titr" panose="000007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36DA58C-7EDC-EE2B-A8AC-316D58483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884C00E1-4D32-0051-753D-AB6C6F344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6EB66732-6C02-7FBD-B696-E9D2644149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36159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3D057-260E-8835-667D-F818F3D0D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83838FB1-44AE-D0F2-0AAD-6A600078F8B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21CB015-F715-70DA-73D6-BA2236CF5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برداشت، احساسات و </a:t>
            </a:r>
            <a:r>
              <a:rPr lang="fa-IR" dirty="0" err="1">
                <a:cs typeface="B Titr" panose="00000700000000000000" pitchFamily="2" charset="-78"/>
              </a:rPr>
              <a:t>گرایشها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0832EE70-867D-AC94-B753-F024FB4E15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پس از تایید باور، نگرش و قصد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873D7C1-5B6C-8A45-F2F3-A2724D0F8C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3B5798AC-E114-4436-E8B1-A8BE64AF0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176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8F942-8645-3DC1-D8A3-F87338B38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B1A186D6-5159-396B-1961-0C30F40E88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0D6122E-8FC8-C4B6-F180-31438CE1A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سریع و خودکار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42F85AC6-4BA6-5071-52E6-8A3D2998FD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با تلاشی اندک</a:t>
            </a:r>
          </a:p>
          <a:p>
            <a:pPr algn="r" rtl="1"/>
            <a:r>
              <a:rPr lang="fa-IR" sz="3200" b="1" dirty="0">
                <a:cs typeface="B Zar" panose="00000400000000000000" pitchFamily="2" charset="-78"/>
              </a:rPr>
              <a:t>بدون حس کنترل </a:t>
            </a:r>
            <a:r>
              <a:rPr lang="fa-IR" sz="3200" b="1" dirty="0" err="1">
                <a:cs typeface="B Zar" panose="00000400000000000000" pitchFamily="2" charset="-78"/>
              </a:rPr>
              <a:t>خودخواسته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A9888E1-19F6-70F9-DE09-5CE72B66E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EF3057C4-C41F-E3B4-3FB7-2D58F11C0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727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CB086-3412-A1EB-0B58-24C350B78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DD7136D8-486A-E8D9-06BD-79F32F83FF6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0DBA09D-44A5-D23F-CE3C-9B276195F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قابل برنامه ریزی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B1EC9AA0-EB77-DEB9-BF0C-68CBC82DDA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دیدن الگو خاص &gt;&gt;&gt;&gt; جلب توجه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A215634-39B0-2BB6-04FF-AFC33912A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7235BA9C-7181-2F25-3C8B-046000674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82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962C8-F1CB-B9BF-02A8-E92C5B556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8E9555FD-85D4-C370-3BB9-9DAEF54DFEB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0E1B3AE-FFAC-0D69-558C-97D2BAA55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با آموزش کافی!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E274504A-36F7-0CC0-9719-609C5838AF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پاسخ و شم تخصصی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371EEBA-3E89-03E8-9BCF-92E94C1D7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FD17711B-4F4D-B566-9201-EE3160E57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005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14537-B244-D6CA-D73D-E929B7DD2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D6AB1B4B-7530-0C3C-4AFF-84F7221381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78D480A-1D06-2697-DA30-539EDD38B2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b="1" dirty="0">
                <a:cs typeface="B Zar" panose="00000400000000000000" pitchFamily="2" charset="-78"/>
              </a:rPr>
              <a:t>سهولت و تنش شناختی</a:t>
            </a:r>
            <a:endParaRPr lang="en-US" b="1" dirty="0">
              <a:cs typeface="B Zar" panose="000004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0EB76E75-C898-5A1B-B5D3-4FD11C595F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تجربه تکراری، تصویر واضح، پیش زمینه سازی و حس و حال خوب &gt;&gt;&gt;</a:t>
            </a:r>
          </a:p>
          <a:p>
            <a:pPr algn="r" rtl="1"/>
            <a:r>
              <a:rPr lang="fa-IR" sz="3200" b="1" dirty="0">
                <a:cs typeface="B Zar" panose="00000400000000000000" pitchFamily="2" charset="-78"/>
              </a:rPr>
              <a:t>آشنا، درست، خوب، </a:t>
            </a:r>
            <a:r>
              <a:rPr lang="fa-IR" sz="3200" b="1" dirty="0" err="1">
                <a:cs typeface="B Zar" panose="00000400000000000000" pitchFamily="2" charset="-78"/>
              </a:rPr>
              <a:t>بیزحمت</a:t>
            </a:r>
            <a:r>
              <a:rPr lang="fa-IR" sz="3200" b="1" dirty="0">
                <a:cs typeface="B Zar" panose="00000400000000000000" pitchFamily="2" charset="-78"/>
              </a:rPr>
              <a:t> به نظر میرسد!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73B624D-AFDF-C115-875B-2282E6E43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FB66CFF4-C79F-FF42-034B-1373A5D06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83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DC416-2023-5F61-35FA-348E47A50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FB1CF323-A020-9885-629E-5F2B098F023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AEF4678-215F-9E85-5389-C0F218F02D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b="1" dirty="0">
                <a:cs typeface="B Zar" panose="00000400000000000000" pitchFamily="2" charset="-78"/>
              </a:rPr>
              <a:t>سهولت و تنش شناختی ...</a:t>
            </a:r>
            <a:endParaRPr lang="en-US" b="1" dirty="0">
              <a:cs typeface="B Zar" panose="000004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FC7B39CA-2AA8-BE52-045A-1DF467E1A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 fontScale="92500"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من امروز روحیه بسیار خوبی دارم، تفکر من ضعیف تر از معمول، پس باید بیشتر دقت کنم!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7511F13-41C0-7A2A-FBBA-564E8EB21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44060E3A-637F-7813-4678-F467C480D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50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14537-B244-D6CA-D73D-E929B7DD2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D6AB1B4B-7530-0C3C-4AFF-84F7221381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78D480A-1D06-2697-DA30-539EDD38B2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822960"/>
            <a:ext cx="6976872" cy="2221992"/>
          </a:xfrm>
        </p:spPr>
        <p:txBody>
          <a:bodyPr/>
          <a:lstStyle/>
          <a:p>
            <a:pPr algn="r" rtl="1"/>
            <a:r>
              <a:rPr lang="fa-IR" dirty="0">
                <a:cs typeface="B Titr" panose="00000700000000000000" pitchFamily="2" charset="-78"/>
              </a:rPr>
              <a:t>تداعی گری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0EB76E75-C898-5A1B-B5D3-4FD11C595F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Zar" panose="00000400000000000000" pitchFamily="2" charset="-78"/>
              </a:rPr>
              <a:t>سهولت و تنش شناختی</a:t>
            </a:r>
            <a:endParaRPr lang="en-US" sz="3200" b="1" dirty="0">
              <a:cs typeface="B Zar" panose="00000400000000000000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73B624D-AFDF-C115-875B-2282E6E43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FB66CFF4-C79F-FF42-034B-1373A5D06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8995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loral flourish_win32_CP_v3" id="{3BF332BF-22B8-49D8-950E-E9BBBBF59833}" vid="{E4E7F1DC-3AF4-489F-A450-0CED11A8EB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84BFC8-02DA-464F-AE97-4951BE47415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71E6BC5B-F32E-483D-A6CB-100D6BCB78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915FD3-F777-4046-A12C-BE3860E324B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{D89DCA43-6825-4701-BE04-55A364EE4097}TF6ca04e33-feaa-4cf5-9b27-d56362f12ac085bf296f_win32-5c14a82fef6c</Template>
  <TotalTime>229</TotalTime>
  <Words>257</Words>
  <Application>Microsoft Office PowerPoint</Application>
  <PresentationFormat>Widescreen</PresentationFormat>
  <Paragraphs>45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B Titr</vt:lpstr>
      <vt:lpstr>B Zar</vt:lpstr>
      <vt:lpstr>Baskerville Old Face</vt:lpstr>
      <vt:lpstr>Calibri</vt:lpstr>
      <vt:lpstr>Gill Sans Nova Light</vt:lpstr>
      <vt:lpstr>Custom</vt:lpstr>
      <vt:lpstr>رفتار و فضای مجازی</vt:lpstr>
      <vt:lpstr>تفکر، رفتار وخطاهای شناختی</vt:lpstr>
      <vt:lpstr>برداشت، احساسات و گرایشها</vt:lpstr>
      <vt:lpstr>سریع و خودکار</vt:lpstr>
      <vt:lpstr>قابل برنامه ریزی</vt:lpstr>
      <vt:lpstr>با آموزش کافی!</vt:lpstr>
      <vt:lpstr>سهولت و تنش شناختی</vt:lpstr>
      <vt:lpstr>سهولت و تنش شناختی ...</vt:lpstr>
      <vt:lpstr>تداعی گری</vt:lpstr>
      <vt:lpstr>ناهنجاری و غافلگیری </vt:lpstr>
      <vt:lpstr>ابهام و شک</vt:lpstr>
      <vt:lpstr>تمایل به باور و علت</vt:lpstr>
      <vt:lpstr>اثر هاله</vt:lpstr>
      <vt:lpstr>همینه که هست!</vt:lpstr>
      <vt:lpstr>تفنگ ساچمه ای ذهن</vt:lpstr>
      <vt:lpstr>روش اکتشافی</vt:lpstr>
      <vt:lpstr>احتمالات کم!</vt:lpstr>
      <vt:lpstr>نفرت از خسران!</vt:lpstr>
      <vt:lpstr>نظریه چشم انداز و احتمالات</vt:lpstr>
      <vt:lpstr>فضای مجازی چگونه سیستم یک را متاثر می کند؟!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Saeid Eslami</dc:creator>
  <cp:lastModifiedBy>Saeid Eslami</cp:lastModifiedBy>
  <cp:revision>6</cp:revision>
  <dcterms:created xsi:type="dcterms:W3CDTF">2026-06-17T04:31:43Z</dcterms:created>
  <dcterms:modified xsi:type="dcterms:W3CDTF">2026-06-17T08:20:48Z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