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sldIdLst>
    <p:sldId id="257" r:id="rId5"/>
    <p:sldId id="258" r:id="rId6"/>
    <p:sldId id="261" r:id="rId7"/>
    <p:sldId id="262" r:id="rId8"/>
    <p:sldId id="263" r:id="rId9"/>
    <p:sldId id="264" r:id="rId10"/>
    <p:sldId id="362" r:id="rId11"/>
    <p:sldId id="555" r:id="rId12"/>
    <p:sldId id="543" r:id="rId13"/>
    <p:sldId id="556" r:id="rId14"/>
    <p:sldId id="55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053269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0D5EB4-085A-4EBD-8400-5575996572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3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50" r:id="rId12"/>
    <p:sldLayoutId id="214748375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/>
              <a:t>Digital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4" y="4672739"/>
            <a:ext cx="6253318" cy="140478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Saeid Eslami </a:t>
            </a:r>
            <a:r>
              <a:rPr lang="en-US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(PharmD, PhD)</a:t>
            </a:r>
          </a:p>
          <a:p>
            <a:r>
              <a:rPr lang="en-US" sz="24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Professor of Medical Informatics</a:t>
            </a:r>
          </a:p>
          <a:p>
            <a:r>
              <a:rPr lang="en-US" sz="24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EslamiS@mums.ac.ir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2C7FF-276A-6C82-CEBE-E0E15C41A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159BE-08D0-6380-571F-93012AAC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967345"/>
            <a:ext cx="9012382" cy="3976257"/>
          </a:xfrm>
        </p:spPr>
        <p:txBody>
          <a:bodyPr>
            <a:normAutofit/>
          </a:bodyPr>
          <a:lstStyle/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تداعی گری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سهولت/تنش شناختی 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اثر هاله</a:t>
            </a:r>
            <a:endParaRPr lang="en-US" sz="2800" b="1" dirty="0">
              <a:cs typeface="B Nazanin" panose="00000400000000000000" pitchFamily="2" charset="-78"/>
            </a:endParaRP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اکتشاف عاطفی در برابر اکتشاف منطقی (علت/رابطه/الگو)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دسترسی پذیری-آبشار دسترسی پذیری-شبهه اتفاق (</a:t>
            </a:r>
            <a:r>
              <a:rPr lang="en-US" sz="2800" b="1" dirty="0">
                <a:cs typeface="B Nazanin" panose="00000400000000000000" pitchFamily="2" charset="-78"/>
              </a:rPr>
              <a:t>pseudo-event</a:t>
            </a:r>
            <a:r>
              <a:rPr lang="fa-IR" sz="2800" b="1" dirty="0">
                <a:cs typeface="B Nazanin" panose="00000400000000000000" pitchFamily="2" charset="-78"/>
              </a:rPr>
              <a:t>)</a:t>
            </a:r>
          </a:p>
          <a:p>
            <a:pPr algn="just" rtl="1"/>
            <a:endParaRPr lang="fa-IR" sz="2800" b="1" dirty="0">
              <a:cs typeface="B Nazanin" panose="00000400000000000000" pitchFamily="2" charset="-78"/>
            </a:endParaRPr>
          </a:p>
          <a:p>
            <a:pPr algn="just" rtl="1"/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3D760-DB69-CB5A-4D2B-2D37ACAC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D5EB4-085A-4EBD-8400-5575996572A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B525B8-91DB-440C-7A41-1F0D0974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274638"/>
            <a:ext cx="9176327" cy="1143000"/>
          </a:xfrm>
        </p:spPr>
        <p:txBody>
          <a:bodyPr/>
          <a:lstStyle/>
          <a:p>
            <a:pPr algn="just" rtl="1"/>
            <a:r>
              <a:rPr lang="fa-IR" sz="3200" b="1" dirty="0" err="1">
                <a:cs typeface="B Titr" panose="00000700000000000000" pitchFamily="2" charset="-78"/>
              </a:rPr>
              <a:t>رفتارسازی</a:t>
            </a:r>
            <a:endParaRPr lang="en-US" sz="32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595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94709-72A4-1DFC-3B07-C9233D464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52E52-CBA8-8F49-28E8-55C7E8979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483743"/>
            <a:ext cx="9012382" cy="4459859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 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 تجربه تکراری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 تصویر واضح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 پیش زمینه سازی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 حس و حال خوب</a:t>
            </a:r>
          </a:p>
          <a:p>
            <a:pPr algn="just" rtl="1">
              <a:spcAft>
                <a:spcPts val="1200"/>
              </a:spcAft>
            </a:pPr>
            <a:r>
              <a:rPr lang="fa-IR" sz="2800" b="1" dirty="0">
                <a:cs typeface="B Nazanin" panose="00000400000000000000" pitchFamily="2" charset="-78"/>
              </a:rPr>
              <a:t>سهولت شناختی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آشنا به نظر میرسد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 درست به نظر میرسد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 خوب به نظر میرسد</a:t>
            </a:r>
          </a:p>
          <a:p>
            <a:pPr lvl="2" algn="just" rtl="1">
              <a:buFont typeface="Wingdings" panose="05000000000000000000" pitchFamily="2" charset="2"/>
              <a:buChar char="ü"/>
            </a:pPr>
            <a:r>
              <a:rPr lang="fa-IR" sz="2200" b="1" dirty="0">
                <a:cs typeface="B Nazanin" panose="00000400000000000000" pitchFamily="2" charset="-78"/>
              </a:rPr>
              <a:t> </a:t>
            </a:r>
            <a:r>
              <a:rPr lang="fa-IR" sz="2200" b="1" dirty="0" err="1">
                <a:cs typeface="B Nazanin" panose="00000400000000000000" pitchFamily="2" charset="-78"/>
              </a:rPr>
              <a:t>بیزحمت</a:t>
            </a:r>
            <a:r>
              <a:rPr lang="fa-IR" sz="2200" b="1" dirty="0">
                <a:cs typeface="B Nazanin" panose="00000400000000000000" pitchFamily="2" charset="-78"/>
              </a:rPr>
              <a:t> به نظر میرسد</a:t>
            </a:r>
          </a:p>
          <a:p>
            <a:pPr algn="just" rtl="1"/>
            <a:endParaRPr lang="fa-IR" sz="2800" b="1" dirty="0">
              <a:cs typeface="B Nazanin" panose="00000400000000000000" pitchFamily="2" charset="-78"/>
            </a:endParaRPr>
          </a:p>
          <a:p>
            <a:pPr algn="just" rtl="1"/>
            <a:endParaRPr lang="fa-IR" sz="2800" b="1" dirty="0">
              <a:cs typeface="B Nazanin" panose="00000400000000000000" pitchFamily="2" charset="-78"/>
            </a:endParaRPr>
          </a:p>
          <a:p>
            <a:pPr algn="just" rtl="1"/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94219-335E-C1C8-5A8A-810DECBB3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D5EB4-085A-4EBD-8400-5575996572A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EA93F5-BFC3-4E69-C33C-48E11BE8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274638"/>
            <a:ext cx="9176327" cy="1143000"/>
          </a:xfrm>
        </p:spPr>
        <p:txBody>
          <a:bodyPr/>
          <a:lstStyle/>
          <a:p>
            <a:pPr algn="just" rtl="1"/>
            <a:r>
              <a:rPr lang="fa-IR" sz="3200" b="1" dirty="0">
                <a:cs typeface="B Titr" panose="00000700000000000000" pitchFamily="2" charset="-78"/>
              </a:rPr>
              <a:t>... </a:t>
            </a:r>
            <a:r>
              <a:rPr lang="fa-IR" sz="3200" b="1" dirty="0" err="1">
                <a:cs typeface="B Titr" panose="00000700000000000000" pitchFamily="2" charset="-78"/>
              </a:rPr>
              <a:t>رفتارسازی</a:t>
            </a:r>
            <a:endParaRPr lang="en-US" sz="32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681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 algn="r" rtl="1"/>
            <a:r>
              <a:rPr lang="fa-IR" sz="4000" b="1" dirty="0">
                <a:solidFill>
                  <a:srgbClr val="FFFFFF"/>
                </a:solidFill>
                <a:cs typeface="B Nazanin" panose="00000400000000000000" pitchFamily="2" charset="-78"/>
              </a:rPr>
              <a:t>حجم زیاد اطلاعات و دستورالعملها</a:t>
            </a:r>
            <a:br>
              <a:rPr lang="fa-IR" sz="4000" b="1" dirty="0">
                <a:solidFill>
                  <a:srgbClr val="FFFFFF"/>
                </a:solidFill>
                <a:cs typeface="B Nazanin" panose="00000400000000000000" pitchFamily="2" charset="-78"/>
              </a:rPr>
            </a:br>
            <a:r>
              <a:rPr lang="fa-IR" sz="4000" b="1" dirty="0">
                <a:solidFill>
                  <a:srgbClr val="FFFFFF"/>
                </a:solidFill>
                <a:cs typeface="B Nazanin" panose="00000400000000000000" pitchFamily="2" charset="-78"/>
              </a:rPr>
              <a:t>تعداد زیاد متقاضیان و منابع محدود</a:t>
            </a:r>
            <a:br>
              <a:rPr lang="en-GB" sz="4000" b="1" dirty="0">
                <a:solidFill>
                  <a:srgbClr val="FFFFFF"/>
                </a:solidFill>
                <a:cs typeface="B Nazanin" panose="00000400000000000000" pitchFamily="2" charset="-78"/>
              </a:rPr>
            </a:br>
            <a:br>
              <a:rPr lang="en-GB" sz="4000" b="1" dirty="0">
                <a:solidFill>
                  <a:srgbClr val="FFFFFF"/>
                </a:solidFill>
                <a:cs typeface="B Nazanin" panose="00000400000000000000" pitchFamily="2" charset="-78"/>
              </a:rPr>
            </a:br>
            <a:r>
              <a:rPr lang="fa-IR" sz="4000" b="1" dirty="0">
                <a:solidFill>
                  <a:srgbClr val="FFFFFF"/>
                </a:solidFill>
                <a:cs typeface="B Nazanin" panose="00000400000000000000" pitchFamily="2" charset="-78"/>
              </a:rPr>
              <a:t>افت ایمنی و کیفیت</a:t>
            </a:r>
            <a:endParaRPr lang="en-US" sz="4000" b="1" dirty="0">
              <a:solidFill>
                <a:srgbClr val="FFFFFF"/>
              </a:solidFill>
              <a:cs typeface="B Nazanin" panose="00000400000000000000" pitchFamily="2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4800" b="1" dirty="0">
                <a:solidFill>
                  <a:srgbClr val="FFFFFF"/>
                </a:solidFill>
                <a:cs typeface="B Titr" panose="00000700000000000000" pitchFamily="2" charset="-78"/>
              </a:rPr>
              <a:t>چالشها در حوزه سلامت</a:t>
            </a:r>
            <a:endParaRPr lang="en-US" sz="3200" b="1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80C8-9F0C-9F65-6CE6-50EE518E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حجم زیاد اطلاعات و دستورالعملها</a:t>
            </a:r>
            <a:endParaRPr lang="en-NL" dirty="0">
              <a:cs typeface="B Titr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94815-6A45-2B0E-77E7-A21F879F8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fa-IR" sz="3600" b="1" dirty="0">
                <a:cs typeface="B Nazanin" panose="00000400000000000000" pitchFamily="2" charset="-78"/>
              </a:rPr>
              <a:t>تخصصی و فوق تخصصی شدن پزشکی</a:t>
            </a:r>
            <a:endParaRPr lang="en-GB" sz="3600" b="1" dirty="0">
              <a:cs typeface="B Nazanin" panose="00000400000000000000" pitchFamily="2" charset="-78"/>
            </a:endParaRPr>
          </a:p>
          <a:p>
            <a:pPr lvl="1" algn="r" rtl="1">
              <a:buFont typeface="Arial" panose="020B0604020202020204" pitchFamily="34" charset="0"/>
              <a:buChar char="•"/>
            </a:pPr>
            <a:r>
              <a:rPr lang="fa-IR" sz="3400" b="1" dirty="0">
                <a:cs typeface="B Nazanin" panose="00000400000000000000" pitchFamily="2" charset="-78"/>
              </a:rPr>
              <a:t>چالشها خصوصا در غیاب پزشکی خانواده!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3600" b="1" dirty="0">
                <a:cs typeface="B Nazanin" panose="00000400000000000000" pitchFamily="2" charset="-78"/>
              </a:rPr>
              <a:t>تصمیم یارها</a:t>
            </a:r>
          </a:p>
          <a:p>
            <a:pPr lvl="1" algn="r" rtl="1">
              <a:buFont typeface="Arial" panose="020B0604020202020204" pitchFamily="34" charset="0"/>
              <a:buChar char="•"/>
            </a:pPr>
            <a:r>
              <a:rPr lang="fa-IR" sz="3200" b="1" dirty="0">
                <a:cs typeface="B Nazanin" panose="00000400000000000000" pitchFamily="2" charset="-78"/>
              </a:rPr>
              <a:t>انفورماتیک مجهز شده به کامپیوتر و اینترنت</a:t>
            </a:r>
          </a:p>
          <a:p>
            <a:pPr lvl="1" algn="r" rtl="1">
              <a:buFont typeface="Arial" panose="020B0604020202020204" pitchFamily="34" charset="0"/>
              <a:buChar char="•"/>
            </a:pPr>
            <a:r>
              <a:rPr lang="fa-IR" sz="3200" b="1" dirty="0">
                <a:cs typeface="B Nazanin" panose="00000400000000000000" pitchFamily="2" charset="-78"/>
              </a:rPr>
              <a:t>فناوری های هوشمند</a:t>
            </a:r>
          </a:p>
          <a:p>
            <a:pPr lvl="1" algn="r" rtl="1">
              <a:buFont typeface="Arial" panose="020B0604020202020204" pitchFamily="34" charset="0"/>
              <a:buChar char="•"/>
            </a:pPr>
            <a:r>
              <a:rPr lang="fa-IR" sz="3200" b="1" dirty="0">
                <a:cs typeface="B Nazanin" panose="00000400000000000000" pitchFamily="2" charset="-78"/>
              </a:rPr>
              <a:t>هوش مصنوعی</a:t>
            </a:r>
          </a:p>
        </p:txBody>
      </p:sp>
    </p:spTree>
    <p:extLst>
      <p:ext uri="{BB962C8B-B14F-4D97-AF65-F5344CB8AC3E}">
        <p14:creationId xmlns:p14="http://schemas.microsoft.com/office/powerpoint/2010/main" val="399661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80C8-9F0C-9F65-6CE6-50EE518E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تعداد زیاد متقاضیان و منابع محدود</a:t>
            </a:r>
            <a:endParaRPr lang="en-NL" dirty="0">
              <a:cs typeface="B Titr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94815-6A45-2B0E-77E7-A21F879F8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پیشرفت در درمان و بهداشت اما بیماریها و ناهنجاری های جدید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پیر شدن جامعه و تقاضای بیشتر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کاهش نیروی کار با کاهش زاد و ولد</a:t>
            </a:r>
          </a:p>
          <a:p>
            <a:pPr lvl="1" algn="r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منابع بیمه</a:t>
            </a:r>
          </a:p>
          <a:p>
            <a:pPr lvl="1" algn="r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منابع دولت</a:t>
            </a:r>
          </a:p>
          <a:p>
            <a:pPr lvl="1" algn="r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جیب بیمار</a:t>
            </a:r>
          </a:p>
        </p:txBody>
      </p:sp>
    </p:spTree>
    <p:extLst>
      <p:ext uri="{BB962C8B-B14F-4D97-AF65-F5344CB8AC3E}">
        <p14:creationId xmlns:p14="http://schemas.microsoft.com/office/powerpoint/2010/main" val="383351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80C8-9F0C-9F65-6CE6-50EE518E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تعداد زیاد متقاضیان و منابع محدود</a:t>
            </a:r>
            <a:endParaRPr lang="en-NL" dirty="0">
              <a:cs typeface="B Titr" panose="000007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BA0BD3-5406-2EB6-DFDA-79F03795D8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1"/>
          <a:stretch/>
        </p:blipFill>
        <p:spPr>
          <a:xfrm>
            <a:off x="828963" y="1911927"/>
            <a:ext cx="6135255" cy="449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1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80C8-9F0C-9F65-6CE6-50EE518E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چه باید کرد!؟</a:t>
            </a:r>
            <a:endParaRPr lang="en-NL" dirty="0">
              <a:cs typeface="B Titr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94815-6A45-2B0E-77E7-A21F879F8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بهبود ارتباط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تصمیم یارها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پزشکی شخصی ساز شده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طب بازساختی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واگذاری کار به مردم</a:t>
            </a:r>
          </a:p>
          <a:p>
            <a:pPr marL="0" indent="0" algn="ctr" rtl="1">
              <a:buNone/>
            </a:pPr>
            <a:r>
              <a:rPr lang="fa-IR" sz="4000" b="1" dirty="0">
                <a:cs typeface="B Titr" panose="00000700000000000000" pitchFamily="2" charset="-78"/>
              </a:rPr>
              <a:t>انفورماتیک و هوش مصنوعی</a:t>
            </a:r>
          </a:p>
        </p:txBody>
      </p:sp>
    </p:spTree>
    <p:extLst>
      <p:ext uri="{BB962C8B-B14F-4D97-AF65-F5344CB8AC3E}">
        <p14:creationId xmlns:p14="http://schemas.microsoft.com/office/powerpoint/2010/main" val="377187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2AD6E200-43C2-CAC0-62E1-2FA87EAF0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066800"/>
            <a:ext cx="7848600" cy="528478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هدف گذاری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کیفیت و ایمنی یا ...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داده و با کیفیت</a:t>
            </a:r>
            <a:endParaRPr lang="fa-IR" sz="2400" dirty="0">
              <a:cs typeface="B Nazanin" panose="00000400000000000000" pitchFamily="2" charset="-78"/>
            </a:endParaRP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پرهیز از پیپچیدگی بیش از حد برای بالین و مردم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مثال دوز آمینوگلیکوزیدها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نیازسنجی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مشاور</a:t>
            </a:r>
            <a:r>
              <a:rPr lang="fa-IR" sz="2400" dirty="0">
                <a:cs typeface="B Nazanin" panose="00000400000000000000" pitchFamily="2" charset="-78"/>
                <a:sym typeface="Wingdings" panose="05000000000000000000" pitchFamily="2" charset="2"/>
              </a:rPr>
              <a:t></a:t>
            </a:r>
            <a:endParaRPr lang="fa-IR" sz="2400" dirty="0">
              <a:cs typeface="B Nazanin" panose="00000400000000000000" pitchFamily="2" charset="-78"/>
            </a:endParaRPr>
          </a:p>
          <a:p>
            <a:pPr algn="just" rtl="1"/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D5EB4-085A-4EBD-8400-5575996572A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9174480" cy="1143000"/>
          </a:xfrm>
        </p:spPr>
        <p:txBody>
          <a:bodyPr/>
          <a:lstStyle/>
          <a:p>
            <a:pPr algn="just" rtl="1"/>
            <a:r>
              <a:rPr lang="fa-IR" sz="3200" b="1" dirty="0">
                <a:cs typeface="B Titr" panose="00000700000000000000" pitchFamily="2" charset="-78"/>
              </a:rPr>
              <a:t>چگونه شانس موفقیت بیشتری داریم ...</a:t>
            </a:r>
            <a:endParaRPr lang="en-US" sz="32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2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67345"/>
            <a:ext cx="9012382" cy="3976257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فناوری برای پزشکی!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انفورماتیک یا انفورماتیک پزشکی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ارزیابی در واقعیت و تاثیر بر پیامد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پیوند کبد/ناباروری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نگاه به توانایی، فرایندهای جاری و تعارضها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بار کاری بالا و خدمات کمیت محور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نسخه نویسی الکترونیک: آموزش و فرایند!</a:t>
            </a:r>
          </a:p>
          <a:p>
            <a:pPr lvl="1" algn="just" rtl="1"/>
            <a:r>
              <a:rPr lang="fa-IR" sz="2400" dirty="0">
                <a:cs typeface="B Nazanin" panose="00000400000000000000" pitchFamily="2" charset="-78"/>
              </a:rPr>
              <a:t>ندولهای تیروئید و تعارض منافع</a:t>
            </a:r>
          </a:p>
          <a:p>
            <a:pPr algn="just" rtl="1"/>
            <a:r>
              <a:rPr lang="fa-IR" sz="2800" b="1" dirty="0">
                <a:cs typeface="B Nazanin" panose="00000400000000000000" pitchFamily="2" charset="-78"/>
              </a:rPr>
              <a:t>انتظارات واقعی و خطر بزرگنمایی!</a:t>
            </a:r>
          </a:p>
          <a:p>
            <a:pPr algn="just" rtl="1"/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D5EB4-085A-4EBD-8400-5575996572A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1199" y="274638"/>
            <a:ext cx="9176327" cy="1143000"/>
          </a:xfrm>
        </p:spPr>
        <p:txBody>
          <a:bodyPr/>
          <a:lstStyle/>
          <a:p>
            <a:pPr algn="just" rtl="1"/>
            <a:r>
              <a:rPr lang="fa-IR" sz="3200" b="1" dirty="0">
                <a:cs typeface="B Titr" panose="00000700000000000000" pitchFamily="2" charset="-78"/>
              </a:rPr>
              <a:t>چگونه شانس موفقیت بیشتری داریم ...</a:t>
            </a:r>
            <a:endParaRPr lang="en-US" sz="32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54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4F4D41-822D-40F2-A7AC-E4E6CB36CA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C5A59D56-2157-4202-9D02-F44E447A2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DAD249-BF80-48EF-9AFB-36A11BCDC2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{0AAACEB5-14D3-44FC-84FD-648E8ABF2896}tf56160789_win32</Template>
  <TotalTime>47</TotalTime>
  <Words>304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 Nazanin</vt:lpstr>
      <vt:lpstr>B Titr</vt:lpstr>
      <vt:lpstr>Bookman Old Style</vt:lpstr>
      <vt:lpstr>Calibri</vt:lpstr>
      <vt:lpstr>Franklin Gothic Book</vt:lpstr>
      <vt:lpstr>Wingdings</vt:lpstr>
      <vt:lpstr>Custom</vt:lpstr>
      <vt:lpstr>Digital Health</vt:lpstr>
      <vt:lpstr>حجم زیاد اطلاعات و دستورالعملها تعداد زیاد متقاضیان و منابع محدود  افت ایمنی و کیفیت</vt:lpstr>
      <vt:lpstr>حجم زیاد اطلاعات و دستورالعملها</vt:lpstr>
      <vt:lpstr>تعداد زیاد متقاضیان و منابع محدود</vt:lpstr>
      <vt:lpstr>تعداد زیاد متقاضیان و منابع محدود</vt:lpstr>
      <vt:lpstr>چه باید کرد!؟</vt:lpstr>
      <vt:lpstr>PowerPoint Presentation</vt:lpstr>
      <vt:lpstr>چگونه شانس موفقیت بیشتری داریم ...</vt:lpstr>
      <vt:lpstr>چگونه شانس موفقیت بیشتری داریم ...</vt:lpstr>
      <vt:lpstr>رفتارسازی</vt:lpstr>
      <vt:lpstr>... رفتارسازی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Health</dc:title>
  <dc:creator>Saeid Eslami</dc:creator>
  <cp:lastModifiedBy>Saeid Eslami</cp:lastModifiedBy>
  <cp:revision>4</cp:revision>
  <dcterms:created xsi:type="dcterms:W3CDTF">2023-10-04T15:19:37Z</dcterms:created>
  <dcterms:modified xsi:type="dcterms:W3CDTF">2026-06-03T06:17:02Z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