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98" r:id="rId1"/>
    <p:sldMasterId id="2147483764" r:id="rId2"/>
  </p:sldMasterIdLst>
  <p:notesMasterIdLst>
    <p:notesMasterId r:id="rId19"/>
  </p:notesMasterIdLst>
  <p:sldIdLst>
    <p:sldId id="256" r:id="rId3"/>
    <p:sldId id="587" r:id="rId4"/>
    <p:sldId id="588" r:id="rId5"/>
    <p:sldId id="590" r:id="rId6"/>
    <p:sldId id="904" r:id="rId7"/>
    <p:sldId id="893" r:id="rId8"/>
    <p:sldId id="894" r:id="rId9"/>
    <p:sldId id="901" r:id="rId10"/>
    <p:sldId id="902" r:id="rId11"/>
    <p:sldId id="903" r:id="rId12"/>
    <p:sldId id="895" r:id="rId13"/>
    <p:sldId id="896" r:id="rId14"/>
    <p:sldId id="897" r:id="rId15"/>
    <p:sldId id="898" r:id="rId16"/>
    <p:sldId id="899" r:id="rId17"/>
    <p:sldId id="900" r:id="rId18"/>
  </p:sldIdLst>
  <p:sldSz cx="12192000" cy="6858000"/>
  <p:notesSz cx="6858000" cy="9144000"/>
  <p:embeddedFontLst>
    <p:embeddedFont>
      <p:font typeface="B Badr" panose="00000400000000000000" pitchFamily="2" charset="-78"/>
      <p:regular r:id="rId20"/>
      <p:bold r:id="rId21"/>
    </p:embeddedFont>
    <p:embeddedFont>
      <p:font typeface="B Jadid" panose="00000700000000000000" pitchFamily="2" charset="-78"/>
      <p:bold r:id="rId22"/>
    </p:embeddedFont>
    <p:embeddedFont>
      <p:font typeface="B Koodak" panose="00000700000000000000" pitchFamily="2" charset="-78"/>
      <p:bold r:id="rId23"/>
    </p:embeddedFont>
    <p:embeddedFont>
      <p:font typeface="B Nazanin" panose="00000400000000000000" pitchFamily="2" charset="-78"/>
      <p:regular r:id="rId24"/>
      <p:bold r:id="rId25"/>
    </p:embeddedFont>
    <p:embeddedFont>
      <p:font typeface="Noto Sans" panose="020B0502040204020203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75B5CC3-EBCD-48DD-9E14-517C021D4382}">
          <p14:sldIdLst>
            <p14:sldId id="256"/>
            <p14:sldId id="587"/>
          </p14:sldIdLst>
        </p14:section>
        <p14:section name="Untitled Section" id="{F3168849-BA2A-40E8-BE5D-2C39ACBFB827}">
          <p14:sldIdLst>
            <p14:sldId id="588"/>
            <p14:sldId id="590"/>
            <p14:sldId id="904"/>
            <p14:sldId id="893"/>
            <p14:sldId id="894"/>
            <p14:sldId id="901"/>
            <p14:sldId id="902"/>
            <p14:sldId id="903"/>
            <p14:sldId id="895"/>
            <p14:sldId id="896"/>
            <p14:sldId id="897"/>
            <p14:sldId id="898"/>
            <p14:sldId id="899"/>
            <p14:sldId id="90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60"/>
    <a:srgbClr val="01A44A"/>
    <a:srgbClr val="222A34"/>
    <a:srgbClr val="0066CC"/>
    <a:srgbClr val="282F39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22" autoAdjust="0"/>
    <p:restoredTop sz="74421" autoAdjust="0"/>
  </p:normalViewPr>
  <p:slideViewPr>
    <p:cSldViewPr snapToGrid="0" snapToObjects="1">
      <p:cViewPr varScale="1">
        <p:scale>
          <a:sx n="67" d="100"/>
          <a:sy n="67" d="100"/>
        </p:scale>
        <p:origin x="72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7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0A59E3-15A8-4274-9507-057015E19F57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EDE96D-B067-46BA-AC68-8CD4AF433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790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DE96D-B067-46BA-AC68-8CD4AF4330C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6866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DE96D-B067-46BA-AC68-8CD4AF4330C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6802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DE96D-B067-46BA-AC68-8CD4AF4330C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329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DE96D-B067-46BA-AC68-8CD4AF4330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324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DE96D-B067-46BA-AC68-8CD4AF4330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468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DE96D-B067-46BA-AC68-8CD4AF4330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479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DE96D-B067-46BA-AC68-8CD4AF4330C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2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DE96D-B067-46BA-AC68-8CD4AF4330C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90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DE96D-B067-46BA-AC68-8CD4AF4330C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5155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DE96D-B067-46BA-AC68-8CD4AF4330C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61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DE96D-B067-46BA-AC68-8CD4AF4330C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086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7">
            <a:extLst>
              <a:ext uri="{FF2B5EF4-FFF2-40B4-BE49-F238E27FC236}">
                <a16:creationId xmlns:a16="http://schemas.microsoft.com/office/drawing/2014/main" id="{B71B8819-9104-7C85-6E45-C9CEEC48DDC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2"/>
            <a:ext cx="12192000" cy="685799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946643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4965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17079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8823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85888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191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A8F6D5-1CE6-47DA-9704-9BE1AA0E6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380196-4ABB-4EE9-8A23-48864FFD5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981D74-C0DC-4361-A5DA-2654C1079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3516" y="6356350"/>
            <a:ext cx="2743200" cy="365125"/>
          </a:xfrm>
        </p:spPr>
        <p:txBody>
          <a:bodyPr/>
          <a:lstStyle>
            <a:lvl1pPr>
              <a:defRPr sz="1800" b="1">
                <a:solidFill>
                  <a:srgbClr val="01A44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9A312BF-63D2-D540-ADA9-6DC63533A88E}" type="slidenum">
              <a:rPr kumimoji="1" lang="ko-KR" altLang="en-US" smtClean="0"/>
              <a:pPr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00215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B046F434-A0CE-4648-B7ED-F65F79DFF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1182305"/>
            <a:ext cx="5511293" cy="1265620"/>
          </a:xfrm>
        </p:spPr>
        <p:txBody>
          <a:bodyPr>
            <a:noAutofit/>
          </a:bodyPr>
          <a:lstStyle>
            <a:lvl1pPr algn="l">
              <a:defRPr lang="ko-KR" altLang="en-US" sz="4000" b="1" kern="1200" spc="-15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6" name="텍스트 개체 틀 9">
            <a:extLst>
              <a:ext uri="{FF2B5EF4-FFF2-40B4-BE49-F238E27FC236}">
                <a16:creationId xmlns:a16="http://schemas.microsoft.com/office/drawing/2014/main" id="{A5AEB7B4-8602-EB4A-92EA-0457F850C8B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6000" y="2579915"/>
            <a:ext cx="5511293" cy="331248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A529D2F7-4A49-8E32-DED6-2F2790B13FD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69646" y="1234289"/>
            <a:ext cx="3649311" cy="4389423"/>
          </a:xfrm>
          <a:prstGeom prst="rect">
            <a:avLst/>
          </a:prstGeom>
        </p:spPr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923582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0496" y="6419172"/>
            <a:ext cx="2743200" cy="365125"/>
          </a:xfrm>
        </p:spPr>
        <p:txBody>
          <a:bodyPr/>
          <a:lstStyle>
            <a:lvl1pPr>
              <a:defRPr sz="2400" b="1">
                <a:solidFill>
                  <a:srgbClr val="01A44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6983841B-0DB4-4C99-B5E5-79625F01DBF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6234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067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9904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9160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457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8919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312BF-63D2-D540-ADA9-6DC63533A88E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99691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5" r:id="rId2"/>
    <p:sldLayoutId id="2147483711" r:id="rId3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312BF-63D2-D540-ADA9-6DC63533A88E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233113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 rot="5400000">
            <a:off x="2680141" y="-2666999"/>
            <a:ext cx="6858001" cy="12191999"/>
          </a:xfrm>
          <a:prstGeom prst="rect">
            <a:avLst/>
          </a:prstGeom>
          <a:gradFill>
            <a:gsLst>
              <a:gs pos="0">
                <a:schemeClr val="accent2"/>
              </a:gs>
              <a:gs pos="44000">
                <a:schemeClr val="accent2">
                  <a:alpha val="61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61E899C-DC15-EF83-9743-91BBB16D90D0}"/>
              </a:ext>
            </a:extLst>
          </p:cNvPr>
          <p:cNvSpPr txBox="1"/>
          <p:nvPr/>
        </p:nvSpPr>
        <p:spPr>
          <a:xfrm>
            <a:off x="223508" y="362598"/>
            <a:ext cx="11771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400" b="1" spc="-150">
                <a:latin typeface="+mj-lt"/>
              </a:defRPr>
            </a:lvl1pPr>
          </a:lstStyle>
          <a:p>
            <a:pPr algn="just" rtl="1"/>
            <a:r>
              <a:rPr lang="fa-IR" altLang="ko-KR" sz="6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B Nazanin" panose="00000400000000000000" pitchFamily="2" charset="-78"/>
              </a:rPr>
              <a:t>مدیریت تغذیه و بهداشت در شرایط </a:t>
            </a:r>
            <a:r>
              <a:rPr lang="fa-IR" altLang="ko-KR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B Nazanin" panose="00000400000000000000" pitchFamily="2" charset="-78"/>
              </a:rPr>
              <a:t>اضطراری</a:t>
            </a:r>
            <a:endParaRPr lang="en-US" altLang="ko-KR" sz="6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B Nazanin" panose="00000400000000000000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FCE62D-555B-438E-9537-D1675CDAEFCB}"/>
              </a:ext>
            </a:extLst>
          </p:cNvPr>
          <p:cNvSpPr/>
          <p:nvPr/>
        </p:nvSpPr>
        <p:spPr>
          <a:xfrm>
            <a:off x="5126375" y="5701622"/>
            <a:ext cx="1939250" cy="449499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3200" b="1" dirty="0">
                <a:solidFill>
                  <a:srgbClr val="C00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تیرماه 1404</a:t>
            </a:r>
            <a:endParaRPr lang="en-US" sz="3200" b="1" dirty="0">
              <a:solidFill>
                <a:srgbClr val="C00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54698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2" grpId="0" build="p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1CC94-26FB-1FB6-138B-5E330DB7F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/>
              <a:t>انواع دمنوش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795E15F-2F3F-F61D-1EC5-BBDA8CA246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323" y="2557462"/>
            <a:ext cx="5100639" cy="311467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410D1C-A427-6B68-837D-4FD034D90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10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D9F813-D9B8-DC59-713D-51F01BE7C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2138" y="2545489"/>
            <a:ext cx="4925782" cy="312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83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1BD0F-EF2B-1BCB-9708-E5274CA2B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fa-IR" b="1" dirty="0">
                <a:cs typeface="B Koodak" panose="00000700000000000000" pitchFamily="2" charset="-78"/>
              </a:rPr>
              <a:t>گل گاوزبان و سنبل الطیب</a:t>
            </a:r>
            <a:endParaRPr lang="en-US" b="1" dirty="0">
              <a:cs typeface="B Koodak" panose="000007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188E00-DA62-FC85-1BEC-D60CD951DB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9310" y="1690688"/>
            <a:ext cx="6982266" cy="433864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9E4BA7-0F51-89FF-5D94-4A353AB90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11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DA8F5F-20ED-4933-CE27-277AD98F35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1576" y="1800225"/>
            <a:ext cx="3632173" cy="422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178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C7156-C492-7CEE-EC05-0405F6832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cs typeface="B Koodak" panose="00000700000000000000" pitchFamily="2" charset="-78"/>
              </a:rPr>
              <a:t>جیره نجات</a:t>
            </a:r>
            <a:endParaRPr lang="en-US" dirty="0">
              <a:cs typeface="B Koodak" panose="000007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6D38EA-8CAD-71F9-19CF-1F831A3B94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43025" y="2015331"/>
            <a:ext cx="9558337" cy="397192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C6FD3F-2027-F875-C5C8-2BF778105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536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49FB3-FC0D-2C15-A023-605D8A46E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Koodak" panose="00000700000000000000" pitchFamily="2" charset="-78"/>
              </a:rPr>
              <a:t>جیره ارتش اسپانیا</a:t>
            </a:r>
            <a:endParaRPr lang="en-US" dirty="0">
              <a:cs typeface="B Koodak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3F685-7DE9-BD3E-18DE-AF114D4BF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/>
          <a:lstStyle/>
          <a:p>
            <a:pPr algn="r" rtl="1"/>
            <a:r>
              <a:rPr lang="fa-IR" dirty="0">
                <a:cs typeface="B Koodak" panose="00000700000000000000" pitchFamily="2" charset="-78"/>
              </a:rPr>
              <a:t>محتویات:  کنسرو لوبیا سبز با ژامبون، کنسرو ماهی، پودر سوپ گیاهی، آب هلو برای دسر، شیرینی، اجاق گاز یکبار مصرف، مقدار زیاد قرص ویتامین، قرص تصفیه آب</a:t>
            </a:r>
            <a:endParaRPr lang="en-US" dirty="0">
              <a:cs typeface="B Koodak" panose="00000700000000000000" pitchFamily="2" charset="-7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ABF4D-22F1-9235-89B2-4D99E4B26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13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49B59C-9047-7056-D246-9B55A9B48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012" y="2738827"/>
            <a:ext cx="9915526" cy="361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005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2FB32-8CB3-1DF7-5BEC-D04CA123F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highlight>
                  <a:srgbClr val="00FF00"/>
                </a:highlight>
                <a:cs typeface="B Badr" panose="00000400000000000000" pitchFamily="2" charset="-78"/>
              </a:rPr>
              <a:t>جیره غذایی ارتش آمریکا</a:t>
            </a:r>
            <a:endParaRPr lang="en-US" dirty="0">
              <a:highlight>
                <a:srgbClr val="00FF00"/>
              </a:highlight>
              <a:cs typeface="B Badr" panose="000004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92682-4A74-EEA8-0267-6BCA583F2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025"/>
            <a:ext cx="10515600" cy="4833938"/>
          </a:xfrm>
        </p:spPr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محتویات: کیک حاوی بادام و غلات، سیب ادویه‌زده شده، نوشیدنی غیرالکلی، کره بادام زمینی،‌شیرینی، کنسرو ماکارونی با سبزیجات و سس گوجه‌فرنگی، اجاق گاز یکبار مصرف، کیسه‌های پلاستیکی مخصوص گرم کردن غذا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88D17-6961-2783-1CEA-40A954012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14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EA69D4-E378-E1C6-7DB5-CB167F450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524" y="2569472"/>
            <a:ext cx="10201276" cy="378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409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8FFD5-A09F-A234-387F-4519C46C0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highlight>
                  <a:srgbClr val="C00060"/>
                </a:highlight>
                <a:cs typeface="B Nazanin" panose="00000400000000000000" pitchFamily="2" charset="-78"/>
              </a:rPr>
              <a:t>جیره غذایی ارتش نروژ</a:t>
            </a:r>
            <a:endParaRPr lang="en-US" dirty="0">
              <a:highlight>
                <a:srgbClr val="C00060"/>
              </a:highlight>
              <a:cs typeface="B Nazanin" panose="000004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3C613-4FDA-026A-DFC3-2619016726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>
                <a:cs typeface="B Badr" panose="00000400000000000000" pitchFamily="2" charset="-78"/>
              </a:rPr>
              <a:t>محتویات: اجاق گاز یکبار مصرف، چای، لوبیا، گوشت قرمز با سس گوجه فرنگی، بیسکوئیت</a:t>
            </a:r>
          </a:p>
          <a:p>
            <a:pPr algn="r" rt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67AF09-CBC8-3560-4DCA-BF81C5B76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15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43BD04-F125-3AF2-948D-6924847A2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2263775"/>
            <a:ext cx="10096500" cy="409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7451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7EBCC-46C1-DA78-91BF-D78966755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fa-IR" dirty="0">
                <a:cs typeface="B Koodak" panose="00000700000000000000" pitchFamily="2" charset="-78"/>
              </a:rPr>
              <a:t>جیره غذایی ارتش فرانسه</a:t>
            </a:r>
            <a:endParaRPr lang="en-US" dirty="0">
              <a:cs typeface="B Koodak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A4E37-BCB4-1FD4-50E9-9F7795DAE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232" y="1509372"/>
            <a:ext cx="10515600" cy="4351338"/>
          </a:xfrm>
        </p:spPr>
        <p:txBody>
          <a:bodyPr/>
          <a:lstStyle/>
          <a:p>
            <a:pPr algn="r" rtl="1"/>
            <a:r>
              <a:rPr lang="fa-IR" b="1" dirty="0">
                <a:cs typeface="B Badr" panose="00000400000000000000" pitchFamily="2" charset="-78"/>
              </a:rPr>
              <a:t>محتویات: گوشت اردک،‌ گوشت خوک، کرم شکلات، اجاق گاز کوچک یکبار مصرف، قهوه، پودر نوشیدنی‌های طعم‌دار، کارامل و مواد غذایی غنی برای صبحانه</a:t>
            </a:r>
            <a:endParaRPr lang="en-US" b="1" dirty="0">
              <a:cs typeface="B Badr" panose="00000400000000000000" pitchFamily="2" charset="-7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162B5-7E50-FE57-EBE6-2B3C3FD96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16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888716-5E6A-94BE-FBFC-9C887E1D2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64" y="2454956"/>
            <a:ext cx="9786936" cy="403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68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09E821EA-F55C-363B-5FEB-1E6E56FFEC6F}"/>
              </a:ext>
            </a:extLst>
          </p:cNvPr>
          <p:cNvSpPr/>
          <p:nvPr/>
        </p:nvSpPr>
        <p:spPr>
          <a:xfrm rot="5400000">
            <a:off x="4156611" y="-4156610"/>
            <a:ext cx="3878780" cy="1219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ore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995B82-F03A-F4F3-644A-BDDBF43F012A}"/>
              </a:ext>
            </a:extLst>
          </p:cNvPr>
          <p:cNvSpPr txBox="1"/>
          <p:nvPr/>
        </p:nvSpPr>
        <p:spPr>
          <a:xfrm>
            <a:off x="2306022" y="136314"/>
            <a:ext cx="757069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4400" b="0" spc="-150">
                <a:latin typeface="+mj-lt"/>
              </a:defRPr>
            </a:lvl1pPr>
          </a:lstStyle>
          <a:p>
            <a:pPr algn="ctr"/>
            <a:r>
              <a:rPr lang="fa-IR" sz="3200" dirty="0">
                <a:solidFill>
                  <a:schemeClr val="bg1"/>
                </a:solidFill>
                <a:cs typeface="B Koodak" panose="00000700000000000000" pitchFamily="2" charset="-78"/>
              </a:rPr>
              <a:t>مدیریت تغذیه و بهداشت در بحران شامل برنامه‌ریزی، تهیه، توزیع، و نگهداری مواد غذایی و همچنین رعایت اصول بهداشتی برای حفظ سلامت افراد در شرایط اضطراری است.</a:t>
            </a:r>
          </a:p>
          <a:p>
            <a:pPr algn="ctr"/>
            <a:endParaRPr lang="fa-IR" sz="3200" dirty="0">
              <a:solidFill>
                <a:schemeClr val="bg1"/>
              </a:solidFill>
              <a:cs typeface="B Koodak" panose="00000700000000000000" pitchFamily="2" charset="-78"/>
            </a:endParaRPr>
          </a:p>
          <a:p>
            <a:pPr algn="ctr"/>
            <a:r>
              <a:rPr lang="fa-IR" sz="3200" dirty="0">
                <a:solidFill>
                  <a:schemeClr val="bg1"/>
                </a:solidFill>
                <a:cs typeface="B Koodak" panose="00000700000000000000" pitchFamily="2" charset="-78"/>
              </a:rPr>
              <a:t> این مدیریت شامل اطمینان از دسترسی به غذاهای ایمن و مغذی و همچنین جلوگیری از شیوع بیماری‌های مرتبط با سوء تغذیه و شرایط بهداشتی نامناسب است.</a:t>
            </a:r>
          </a:p>
          <a:p>
            <a:pPr algn="ctr"/>
            <a:endParaRPr lang="ko-KR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63FEA0-00B3-2C9D-DBAA-AF95718C5021}"/>
              </a:ext>
            </a:extLst>
          </p:cNvPr>
          <p:cNvSpPr txBox="1"/>
          <p:nvPr/>
        </p:nvSpPr>
        <p:spPr>
          <a:xfrm>
            <a:off x="8480623" y="4344806"/>
            <a:ext cx="2792184" cy="382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>
                <a:solidFill>
                  <a:schemeClr val="accent2"/>
                </a:solidFill>
              </a:defRPr>
            </a:lvl1pPr>
          </a:lstStyle>
          <a:p>
            <a:pPr algn="ctr"/>
            <a:r>
              <a:rPr lang="pt-BR" altLang="ko-KR" spc="300" dirty="0">
                <a:solidFill>
                  <a:schemeClr val="bg1"/>
                </a:solidFill>
              </a:rPr>
              <a:t>BUSINESS TEMPLATE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1FD7DD-3C8D-44B1-884F-2E1610AF6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208" y="905755"/>
            <a:ext cx="1861667" cy="17817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C2A580-5DFA-4B1C-97EF-513BC8FF69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59"/>
          <a:stretch/>
        </p:blipFill>
        <p:spPr>
          <a:xfrm>
            <a:off x="8417002" y="4935984"/>
            <a:ext cx="3207791" cy="17279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4DE16F-8DE1-4F7A-9338-ED194CB858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676" b="5136"/>
          <a:stretch/>
        </p:blipFill>
        <p:spPr>
          <a:xfrm>
            <a:off x="9885977" y="905755"/>
            <a:ext cx="1642561" cy="17817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CC266D-3736-4136-97C2-A3EEAF1407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78" t="1986" r="1650"/>
          <a:stretch/>
        </p:blipFill>
        <p:spPr>
          <a:xfrm>
            <a:off x="4239035" y="4896221"/>
            <a:ext cx="3704665" cy="17677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B5DA9B-8AB7-4B81-B7E7-60749AFB33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207" y="4955864"/>
            <a:ext cx="3269025" cy="1767709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2C231CF7-1C71-4EC9-B226-EF263E177585}"/>
              </a:ext>
            </a:extLst>
          </p:cNvPr>
          <p:cNvSpPr txBox="1">
            <a:spLocks/>
          </p:cNvSpPr>
          <p:nvPr/>
        </p:nvSpPr>
        <p:spPr>
          <a:xfrm>
            <a:off x="9350496" y="64191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400" b="1" kern="1200">
                <a:solidFill>
                  <a:srgbClr val="01A44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3841B-0DB4-4C99-B5E5-79625F01DBF7}" type="slidenum">
              <a:rPr kumimoji="0" lang="en-GB" sz="2400" b="1" i="0" u="none" strike="noStrike" kern="1200" cap="none" spc="0" normalizeH="0" baseline="0" noProof="0" smtClean="0">
                <a:ln>
                  <a:noFill/>
                </a:ln>
                <a:solidFill>
                  <a:srgbClr val="01A44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1A44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1151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09E821EA-F55C-363B-5FEB-1E6E56FFEC6F}"/>
              </a:ext>
            </a:extLst>
          </p:cNvPr>
          <p:cNvSpPr/>
          <p:nvPr/>
        </p:nvSpPr>
        <p:spPr>
          <a:xfrm rot="5400000">
            <a:off x="4156611" y="-4156610"/>
            <a:ext cx="3878780" cy="1219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ore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995B82-F03A-F4F3-644A-BDDBF43F012A}"/>
              </a:ext>
            </a:extLst>
          </p:cNvPr>
          <p:cNvSpPr txBox="1"/>
          <p:nvPr/>
        </p:nvSpPr>
        <p:spPr>
          <a:xfrm>
            <a:off x="8108587" y="1517226"/>
            <a:ext cx="5087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4400" b="0" spc="-150">
                <a:latin typeface="+mj-lt"/>
              </a:defRPr>
            </a:lvl1pPr>
          </a:lstStyle>
          <a:p>
            <a:pPr algn="ctr"/>
            <a:r>
              <a:rPr lang="fa-IR" altLang="ko-K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چالش!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031EC8E5-7E26-49D5-B7B6-53411ED10CF2}"/>
              </a:ext>
            </a:extLst>
          </p:cNvPr>
          <p:cNvSpPr/>
          <p:nvPr/>
        </p:nvSpPr>
        <p:spPr>
          <a:xfrm rot="5400000">
            <a:off x="1023844" y="5089661"/>
            <a:ext cx="744495" cy="27921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ore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287D59-2007-A3EE-F757-FBDAC51078E6}"/>
              </a:ext>
            </a:extLst>
          </p:cNvPr>
          <p:cNvSpPr txBox="1"/>
          <p:nvPr/>
        </p:nvSpPr>
        <p:spPr>
          <a:xfrm>
            <a:off x="540986" y="4052937"/>
            <a:ext cx="7824775" cy="280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>
                <a:solidFill>
                  <a:schemeClr val="accent2"/>
                </a:solidFill>
              </a:defRPr>
            </a:lvl1pPr>
          </a:lstStyle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fa-IR" sz="2400" b="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</a:rPr>
              <a:t>پیشگیری از بیماری‌های ناشی از آب و غذا</a:t>
            </a:r>
          </a:p>
          <a:p>
            <a:pPr algn="r" rtl="1"/>
            <a:r>
              <a:rPr lang="fa-IR" sz="2400" b="1" dirty="0">
                <a:solidFill>
                  <a:srgbClr val="000000"/>
                </a:solidFill>
                <a:latin typeface="Arial"/>
              </a:rPr>
              <a:t>● </a:t>
            </a:r>
            <a:r>
              <a:rPr lang="fa-IR" sz="2400" b="1" dirty="0">
                <a:solidFill>
                  <a:srgbClr val="000000"/>
                </a:solidFill>
                <a:highlight>
                  <a:srgbClr val="00FFFF"/>
                </a:highlight>
                <a:latin typeface="Arial"/>
              </a:rPr>
              <a:t>تأمین آب سالم و دفع بهداشتی فضولات</a:t>
            </a:r>
          </a:p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fa-IR" sz="24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fa-IR" sz="2400" b="1" dirty="0">
                <a:solidFill>
                  <a:srgbClr val="C00060"/>
                </a:solidFill>
                <a:highlight>
                  <a:srgbClr val="00FFFF"/>
                </a:highlight>
                <a:latin typeface="Arial"/>
              </a:rPr>
              <a:t>کنترل زباله و پسماندها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24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fa-IR" sz="2400" b="1" dirty="0">
                <a:solidFill>
                  <a:schemeClr val="accent1">
                    <a:lumMod val="60000"/>
                    <a:lumOff val="40000"/>
                  </a:schemeClr>
                </a:solidFill>
                <a:highlight>
                  <a:srgbClr val="C00060"/>
                </a:highlight>
                <a:latin typeface="Arial"/>
              </a:rPr>
              <a:t>آموزش رفتارهای بهداشتی</a:t>
            </a:r>
            <a:endParaRPr lang="fa-IR" altLang="ko-KR" sz="24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C00060"/>
              </a:highlight>
              <a:cs typeface="B Nazanin" panose="00000400000000000000" pitchFamily="2" charset="-78"/>
            </a:endParaRPr>
          </a:p>
          <a:p>
            <a:pPr algn="ctr"/>
            <a:endParaRPr lang="pt-BR" altLang="ko-KR" sz="2400" b="1" spc="3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2C952E-DFD7-4FC4-AFBE-DC0B8B4D3113}"/>
              </a:ext>
            </a:extLst>
          </p:cNvPr>
          <p:cNvSpPr txBox="1"/>
          <p:nvPr/>
        </p:nvSpPr>
        <p:spPr>
          <a:xfrm>
            <a:off x="7968343" y="4074458"/>
            <a:ext cx="406930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4400" b="0" spc="-150">
                <a:latin typeface="+mj-lt"/>
              </a:defRPr>
            </a:lvl1pPr>
          </a:lstStyle>
          <a:p>
            <a:pPr algn="ctr" rtl="1">
              <a:lnSpc>
                <a:spcPct val="150000"/>
              </a:lnSpc>
            </a:pPr>
            <a:r>
              <a:rPr lang="fa-IR" sz="3200" dirty="0">
                <a:cs typeface="B Jadid" panose="00000700000000000000" pitchFamily="2" charset="-78"/>
              </a:rPr>
              <a:t>ملاحظات بهداشتی در شرایط اضطراری</a:t>
            </a:r>
            <a:endParaRPr lang="fa-IR" altLang="ko-KR" sz="3200" b="1" dirty="0">
              <a:solidFill>
                <a:srgbClr val="01A44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Jadid" panose="00000700000000000000" pitchFamily="2" charset="-78"/>
            </a:endParaRP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F431697D-3C12-460F-B82E-A011ED96B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0496" y="6419172"/>
            <a:ext cx="2743200" cy="365125"/>
          </a:xfrm>
        </p:spPr>
        <p:txBody>
          <a:bodyPr/>
          <a:lstStyle/>
          <a:p>
            <a:fld id="{6983841B-0DB4-4C99-B5E5-79625F01DBF7}" type="slidenum">
              <a:rPr lang="en-GB" sz="2400" smtClean="0"/>
              <a:t>3</a:t>
            </a:fld>
            <a:endParaRPr lang="en-GB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C4539A-C893-DBCB-1513-0D3AD619E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600076"/>
            <a:ext cx="8243888" cy="305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574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6BC66315-0D53-D775-4792-684DE85C6BD0}"/>
              </a:ext>
            </a:extLst>
          </p:cNvPr>
          <p:cNvSpPr/>
          <p:nvPr/>
        </p:nvSpPr>
        <p:spPr>
          <a:xfrm>
            <a:off x="-1" y="0"/>
            <a:ext cx="364931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ore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87D6747F-D945-8C56-5262-911070F19BBF}"/>
              </a:ext>
            </a:extLst>
          </p:cNvPr>
          <p:cNvSpPr/>
          <p:nvPr/>
        </p:nvSpPr>
        <p:spPr>
          <a:xfrm>
            <a:off x="465754" y="971550"/>
            <a:ext cx="4443703" cy="49149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ore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2AB20B1D-52ED-C801-C67C-1C154197910E}"/>
              </a:ext>
            </a:extLst>
          </p:cNvPr>
          <p:cNvSpPr/>
          <p:nvPr/>
        </p:nvSpPr>
        <p:spPr>
          <a:xfrm rot="5400000">
            <a:off x="1023843" y="5096282"/>
            <a:ext cx="744495" cy="2792183"/>
          </a:xfrm>
          <a:prstGeom prst="rect">
            <a:avLst/>
          </a:prstGeom>
          <a:solidFill>
            <a:schemeClr val="accent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ore-KR" alt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81AE701-6526-4A29-AD4C-8C1E0E8091D1}"/>
              </a:ext>
            </a:extLst>
          </p:cNvPr>
          <p:cNvSpPr/>
          <p:nvPr/>
        </p:nvSpPr>
        <p:spPr>
          <a:xfrm>
            <a:off x="465754" y="236077"/>
            <a:ext cx="2717800" cy="6448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>
                <a:cs typeface="B Koodak" panose="00000700000000000000" pitchFamily="2" charset="-78"/>
              </a:rPr>
              <a:t>رهبران در بحران متولد می‌شوند.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D2A3D9AF-3190-4ADE-A02F-FA48F33F8DDC}"/>
              </a:ext>
            </a:extLst>
          </p:cNvPr>
          <p:cNvSpPr txBox="1">
            <a:spLocks/>
          </p:cNvSpPr>
          <p:nvPr/>
        </p:nvSpPr>
        <p:spPr>
          <a:xfrm>
            <a:off x="9350496" y="641917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fld id="{6983841B-0DB4-4C99-B5E5-79625F01DBF7}" type="slidenum">
              <a:rPr lang="en-GB" sz="2400" b="1" smtClean="0">
                <a:solidFill>
                  <a:srgbClr val="01A44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r" rtl="1"/>
              <a:t>4</a:t>
            </a:fld>
            <a:endParaRPr lang="en-GB" sz="2400" b="1" dirty="0">
              <a:solidFill>
                <a:srgbClr val="01A44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3CADE6-A638-FF72-13C1-37347A556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647" y="1234289"/>
            <a:ext cx="1987877" cy="43894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ABABDD-9BA1-A3CE-AA71-8BB205D9DBDD}"/>
              </a:ext>
            </a:extLst>
          </p:cNvPr>
          <p:cNvSpPr txBox="1"/>
          <p:nvPr/>
        </p:nvSpPr>
        <p:spPr>
          <a:xfrm>
            <a:off x="3986213" y="737874"/>
            <a:ext cx="791527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4400" b="0" dirty="0">
                <a:solidFill>
                  <a:srgbClr val="000000"/>
                </a:solidFill>
                <a:latin typeface="Arial"/>
                <a:cs typeface="B Nazanin" panose="00000400000000000000" pitchFamily="2" charset="-78"/>
              </a:rPr>
              <a:t>آموزش نکات بهداشتی و تغذیه‌ای ساده و کاربردی</a:t>
            </a:r>
          </a:p>
          <a:p>
            <a:pPr algn="r" rtl="1"/>
            <a:r>
              <a:rPr lang="fa-IR" sz="4400" b="0" dirty="0">
                <a:solidFill>
                  <a:srgbClr val="000000"/>
                </a:solidFill>
                <a:latin typeface="Arial"/>
                <a:cs typeface="B Nazanin" panose="00000400000000000000" pitchFamily="2" charset="-78"/>
              </a:rPr>
              <a:t>● فرهنگ‌سازی در زمینه ذخیره و مصرف ایمن غذا</a:t>
            </a:r>
          </a:p>
          <a:p>
            <a:pPr algn="r" rtl="1"/>
            <a:r>
              <a:rPr lang="fa-IR" sz="4400" b="0" dirty="0">
                <a:solidFill>
                  <a:srgbClr val="000000"/>
                </a:solidFill>
                <a:latin typeface="Arial"/>
                <a:cs typeface="B Nazanin" panose="00000400000000000000" pitchFamily="2" charset="-78"/>
              </a:rPr>
              <a:t>● جلب مشارکت محلی برای پایش وضعیت تغذیه و بهداشت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69B7290-3E8F-8F89-F713-8738188C6EB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69647" y="1234289"/>
            <a:ext cx="1987878" cy="4389423"/>
          </a:xfrm>
        </p:spPr>
      </p:sp>
    </p:spTree>
    <p:extLst>
      <p:ext uri="{BB962C8B-B14F-4D97-AF65-F5344CB8AC3E}">
        <p14:creationId xmlns:p14="http://schemas.microsoft.com/office/powerpoint/2010/main" val="2694507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D1984-470A-DD8B-DEFC-13901CBC8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/>
              <a:t>آب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88E72C-8608-71BE-1CC0-A696F6D82B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200" b="1" dirty="0">
                <a:solidFill>
                  <a:schemeClr val="accent1">
                    <a:lumMod val="60000"/>
                    <a:lumOff val="40000"/>
                  </a:schemeClr>
                </a:solidFill>
                <a:highlight>
                  <a:srgbClr val="FF0000"/>
                </a:highlight>
                <a:cs typeface="B Nazanin" panose="00000400000000000000" pitchFamily="2" charset="-78"/>
              </a:rPr>
              <a:t>انواع روش های تصفیه</a:t>
            </a:r>
            <a:endParaRPr lang="en-US" sz="3200" b="1" dirty="0">
              <a:solidFill>
                <a:schemeClr val="accent1">
                  <a:lumMod val="60000"/>
                  <a:lumOff val="40000"/>
                </a:schemeClr>
              </a:solidFill>
              <a:highlight>
                <a:srgbClr val="FF0000"/>
              </a:highlight>
              <a:cs typeface="B Nazanin" panose="00000400000000000000" pitchFamily="2" charset="-78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E1CDB28-E376-D818-CAC3-510C4C12F0F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8412" r="841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4BA29-B951-D553-321A-3ADA43211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701" y="1900238"/>
            <a:ext cx="2971799" cy="297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184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8B481-61ED-3AA7-D5F1-B5FAE2F5B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/>
              <a:t>عسل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18C1C9-5A84-5DCB-F47D-6CF39110B0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4930" y="1825625"/>
            <a:ext cx="6962140" cy="43513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DE030A-C332-548B-BC89-7C330B4A1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079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BE4A9-C6DC-ACC4-0A01-0B62EA38A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/>
              <a:t>نان و فرآورده های غلات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E7C4A8-79EC-626E-676B-7B61D58763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73" y="2500312"/>
            <a:ext cx="2466975" cy="18573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6F669F-6F08-3422-5C9D-264A3D9E5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7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6764C8-992D-AD50-883D-548C5872A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096" y="2500312"/>
            <a:ext cx="2847975" cy="18573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60C453-01DC-1E29-2B2F-6C36D5FBF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598612"/>
            <a:ext cx="5138828" cy="475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15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8C286-500C-68FD-6718-72B530816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solidFill>
                  <a:schemeClr val="accent1">
                    <a:lumMod val="60000"/>
                    <a:lumOff val="40000"/>
                  </a:schemeClr>
                </a:solidFill>
                <a:highlight>
                  <a:srgbClr val="C00060"/>
                </a:highlight>
                <a:cs typeface="B Nazanin" panose="00000400000000000000" pitchFamily="2" charset="-78"/>
              </a:rPr>
              <a:t>فرآورده های لبنی تخمیری و خشک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highlight>
                <a:srgbClr val="C00060"/>
              </a:highlight>
              <a:cs typeface="B Nazanin" panose="00000400000000000000" pitchFamily="2" charset="-78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B111B0D-170F-E436-91FE-DEF814DA3B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62025" y="2538412"/>
            <a:ext cx="3052764" cy="291941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DB7CEF-EB7C-4486-FC3D-42A5C17CE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8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95152B-82D1-6CF9-8C31-A81550D7CF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21" y="2538411"/>
            <a:ext cx="3439892" cy="28622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8462AC-B47F-C7CC-E939-D1450B9429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3813" y="2538411"/>
            <a:ext cx="3692430" cy="286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824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409C0-EE4E-A72A-989E-C540C79A5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b="1" dirty="0">
                <a:cs typeface="B Nazanin" panose="00000400000000000000" pitchFamily="2" charset="-78"/>
              </a:rPr>
              <a:t>انواع خرما</a:t>
            </a:r>
            <a:endParaRPr lang="en-US" b="1" dirty="0">
              <a:cs typeface="B Nazanin" panose="00000400000000000000" pitchFamily="2" charset="-78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B2606BC-76EB-144E-AFB8-D5D1BF8656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5789" y="262827"/>
            <a:ext cx="5510212" cy="655282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90966-567A-1207-48E3-B11A609C6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9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295A01-D78B-76FC-DBC3-CC2FB135B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145" y="1690688"/>
            <a:ext cx="4107655" cy="23002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9985E6-9BD6-01A1-CCC1-276A596E5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6145" y="4246166"/>
            <a:ext cx="4107655" cy="244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384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사용자 지정 1">
      <a:dk1>
        <a:srgbClr val="000000"/>
      </a:dk1>
      <a:lt1>
        <a:srgbClr val="FFFFFF"/>
      </a:lt1>
      <a:dk2>
        <a:srgbClr val="455F51"/>
      </a:dk2>
      <a:lt2>
        <a:srgbClr val="E3DED1"/>
      </a:lt2>
      <a:accent1>
        <a:srgbClr val="01A44A"/>
      </a:accent1>
      <a:accent2>
        <a:srgbClr val="222A34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사용자 지정 1">
      <a:majorFont>
        <a:latin typeface="Noto Sans"/>
        <a:ea typeface="Calibri"/>
        <a:cs typeface=""/>
      </a:majorFont>
      <a:minorFont>
        <a:latin typeface="Calibri"/>
        <a:ea typeface="Calibri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14327</TotalTime>
  <Words>328</Words>
  <Application>Microsoft Office PowerPoint</Application>
  <PresentationFormat>Widescreen</PresentationFormat>
  <Paragraphs>58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B Koodak</vt:lpstr>
      <vt:lpstr>Wingdings</vt:lpstr>
      <vt:lpstr>B Nazanin</vt:lpstr>
      <vt:lpstr>Calibri Light</vt:lpstr>
      <vt:lpstr>B Jadid</vt:lpstr>
      <vt:lpstr>Arial</vt:lpstr>
      <vt:lpstr>B Badr</vt:lpstr>
      <vt:lpstr>Noto Sans</vt:lpstr>
      <vt:lpstr>Calibri</vt:lpstr>
      <vt:lpstr>Office 테마</vt:lpstr>
      <vt:lpstr>Office Theme</vt:lpstr>
      <vt:lpstr>PowerPoint Presentation</vt:lpstr>
      <vt:lpstr>PowerPoint Presentation</vt:lpstr>
      <vt:lpstr>PowerPoint Presentation</vt:lpstr>
      <vt:lpstr>PowerPoint Presentation</vt:lpstr>
      <vt:lpstr>آب</vt:lpstr>
      <vt:lpstr>عسل</vt:lpstr>
      <vt:lpstr>نان و فرآورده های غلات</vt:lpstr>
      <vt:lpstr>فرآورده های لبنی تخمیری و خشک</vt:lpstr>
      <vt:lpstr>انواع خرما</vt:lpstr>
      <vt:lpstr>انواع دمنوش</vt:lpstr>
      <vt:lpstr>گل گاوزبان و سنبل الطیب</vt:lpstr>
      <vt:lpstr>جیره نجات</vt:lpstr>
      <vt:lpstr>جیره ارتش اسپانیا</vt:lpstr>
      <vt:lpstr>جیره غذایی ارتش آمریکا</vt:lpstr>
      <vt:lpstr>جیره غذایی ارتش نروژ</vt:lpstr>
      <vt:lpstr>جیره غذایی ارتش فرانسه</vt:lpstr>
    </vt:vector>
  </TitlesOfParts>
  <Manager>Slide Members</Manager>
  <Company>YESFORM Co.,Ltd.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Members</dc:title>
  <dc:subject>Powerpoint Templates, Diagram, Chart, Google slides, Keynote</dc:subject>
  <dc:creator>Slide Members by IA.HAN</dc:creator>
  <cp:keywords>SlideMembers, ppt, PPT Templates, Presentation, Diagram, Chart, Yesform, Google slides, Keynote, Free Slides</cp:keywords>
  <dc:description>The copyright of this document is at Slide Members. Unauthorized copying may result in legal sanctions.</dc:description>
  <cp:lastModifiedBy>a-salari</cp:lastModifiedBy>
  <cp:revision>110</cp:revision>
  <dcterms:created xsi:type="dcterms:W3CDTF">2022-01-01T06:51:30Z</dcterms:created>
  <dcterms:modified xsi:type="dcterms:W3CDTF">2025-06-23T10:41:29Z</dcterms:modified>
  <cp:category>www.slidemembers.com</cp:category>
</cp:coreProperties>
</file>